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15"/>
  </p:notesMasterIdLst>
  <p:sldIdLst>
    <p:sldId id="292" r:id="rId2"/>
    <p:sldId id="267" r:id="rId3"/>
    <p:sldId id="268" r:id="rId4"/>
    <p:sldId id="269" r:id="rId5"/>
    <p:sldId id="270" r:id="rId6"/>
    <p:sldId id="271" r:id="rId7"/>
    <p:sldId id="272" r:id="rId8"/>
    <p:sldId id="273" r:id="rId9"/>
    <p:sldId id="274" r:id="rId10"/>
    <p:sldId id="275" r:id="rId11"/>
    <p:sldId id="276" r:id="rId12"/>
    <p:sldId id="277" r:id="rId13"/>
    <p:sldId id="291" r:id="rId14"/>
  </p:sldIdLst>
  <p:sldSz cx="9144000" cy="6858000" type="screen4x3"/>
  <p:notesSz cx="6858000" cy="9144000"/>
  <p:defaultTextStyle>
    <a:defPPr>
      <a:defRPr lang="ar-IQ"/>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fontAlgn="auto">
              <a:spcBef>
                <a:spcPts val="0"/>
              </a:spcBef>
              <a:spcAft>
                <a:spcPts val="0"/>
              </a:spcAft>
              <a:defRPr sz="1200">
                <a:latin typeface="+mn-lt"/>
                <a:cs typeface="+mn-cs"/>
              </a:defRPr>
            </a:lvl1pPr>
          </a:lstStyle>
          <a:p>
            <a:pPr>
              <a:defRPr/>
            </a:pPr>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rtl="1" fontAlgn="auto">
              <a:spcBef>
                <a:spcPts val="0"/>
              </a:spcBef>
              <a:spcAft>
                <a:spcPts val="0"/>
              </a:spcAft>
              <a:defRPr sz="1200" smtClean="0">
                <a:latin typeface="+mn-lt"/>
                <a:cs typeface="+mn-cs"/>
              </a:defRPr>
            </a:lvl1pPr>
          </a:lstStyle>
          <a:p>
            <a:pPr>
              <a:defRPr/>
            </a:pPr>
            <a:fld id="{C78C5744-677E-4D1D-8D4E-F79BDC757DF3}" type="datetimeFigureOut">
              <a:rPr lang="ar-IQ"/>
              <a:pPr>
                <a:defRPr/>
              </a:pPr>
              <a:t>25/03/1440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IQ"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1" fontAlgn="auto">
              <a:spcBef>
                <a:spcPts val="0"/>
              </a:spcBef>
              <a:spcAft>
                <a:spcPts val="0"/>
              </a:spcAft>
              <a:defRPr sz="1200">
                <a:latin typeface="+mn-lt"/>
                <a:cs typeface="+mn-cs"/>
              </a:defRPr>
            </a:lvl1pPr>
          </a:lstStyle>
          <a:p>
            <a:pPr>
              <a:defRPr/>
            </a:pPr>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rtl="1" fontAlgn="auto">
              <a:spcBef>
                <a:spcPts val="0"/>
              </a:spcBef>
              <a:spcAft>
                <a:spcPts val="0"/>
              </a:spcAft>
              <a:defRPr sz="1200" smtClean="0">
                <a:latin typeface="+mn-lt"/>
                <a:cs typeface="+mn-cs"/>
              </a:defRPr>
            </a:lvl1pPr>
          </a:lstStyle>
          <a:p>
            <a:pPr>
              <a:defRPr/>
            </a:pPr>
            <a:fld id="{112FCAAE-7453-4BC4-B3CC-A7A1633C6D47}" type="slidenum">
              <a:rPr lang="ar-IQ"/>
              <a:pPr>
                <a:defRPr/>
              </a:pPr>
              <a:t>‹#›</a:t>
            </a:fld>
            <a:endParaRPr lang="ar-IQ"/>
          </a:p>
        </p:txBody>
      </p:sp>
    </p:spTree>
    <p:extLst>
      <p:ext uri="{BB962C8B-B14F-4D97-AF65-F5344CB8AC3E}">
        <p14:creationId xmlns:p14="http://schemas.microsoft.com/office/powerpoint/2010/main" val="1288243628"/>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عنصر نائب لصورة الشريحة 1"/>
          <p:cNvSpPr>
            <a:spLocks noGrp="1" noRot="1" noChangeAspect="1"/>
          </p:cNvSpPr>
          <p:nvPr>
            <p:ph type="sldImg"/>
          </p:nvPr>
        </p:nvSpPr>
        <p:spPr bwMode="auto">
          <a:noFill/>
          <a:ln>
            <a:solidFill>
              <a:srgbClr val="000000"/>
            </a:solidFill>
            <a:miter lim="800000"/>
            <a:headEnd/>
            <a:tailEnd/>
          </a:ln>
        </p:spPr>
      </p:sp>
      <p:sp>
        <p:nvSpPr>
          <p:cNvPr id="41986" name="عنصر نائب للملاحظات 2"/>
          <p:cNvSpPr>
            <a:spLocks noGrp="1"/>
          </p:cNvSpPr>
          <p:nvPr>
            <p:ph type="body" idx="1"/>
          </p:nvPr>
        </p:nvSpPr>
        <p:spPr bwMode="auto">
          <a:noFill/>
        </p:spPr>
        <p:txBody>
          <a:bodyPr/>
          <a:lstStyle/>
          <a:p>
            <a:pPr>
              <a:spcBef>
                <a:spcPct val="0"/>
              </a:spcBef>
            </a:pPr>
            <a:endParaRPr lang="ar-IQ" smtClean="0"/>
          </a:p>
        </p:txBody>
      </p:sp>
      <p:sp>
        <p:nvSpPr>
          <p:cNvPr id="41987"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FF548D-F923-4624-A5FD-4C9181B56FD7}" type="slidenum">
              <a:rPr lang="ar-SA"/>
              <a:pPr fontAlgn="base">
                <a:spcBef>
                  <a:spcPct val="0"/>
                </a:spcBef>
                <a:spcAft>
                  <a:spcPct val="0"/>
                </a:spcAft>
              </a:pPr>
              <a:t>6</a:t>
            </a:fld>
            <a:endParaRPr lang="ar-IQ"/>
          </a:p>
        </p:txBody>
      </p:sp>
    </p:spTree>
    <p:extLst>
      <p:ext uri="{BB962C8B-B14F-4D97-AF65-F5344CB8AC3E}">
        <p14:creationId xmlns:p14="http://schemas.microsoft.com/office/powerpoint/2010/main" val="1254182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29" name="عنوان 28"/>
          <p:cNvSpPr>
            <a:spLocks noGrp="1"/>
          </p:cNvSpPr>
          <p:nvPr>
            <p:ph type="ctrTitle"/>
          </p:nvPr>
        </p:nvSpPr>
        <p:spPr>
          <a:xfrm>
            <a:off x="381000" y="4853411"/>
            <a:ext cx="8458200" cy="1222375"/>
          </a:xfrm>
        </p:spPr>
        <p:txBody>
          <a:bodyPr anchor="t"/>
          <a:lstStyle/>
          <a:p>
            <a:r>
              <a:rPr lang="ar-SA" smtClean="0"/>
              <a:t>انقر لتحرير نمط العنوان الرئيسي</a:t>
            </a:r>
            <a:endParaRPr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5" name="عنصر نائب للتاريخ 15"/>
          <p:cNvSpPr>
            <a:spLocks noGrp="1"/>
          </p:cNvSpPr>
          <p:nvPr>
            <p:ph type="dt" sz="half" idx="10"/>
          </p:nvPr>
        </p:nvSpPr>
        <p:spPr/>
        <p:txBody>
          <a:bodyPr/>
          <a:lstStyle>
            <a:lvl1pPr>
              <a:defRPr/>
            </a:lvl1pPr>
          </a:lstStyle>
          <a:p>
            <a:pPr>
              <a:defRPr/>
            </a:pPr>
            <a:fld id="{72E1AD04-DD50-4336-8EB2-9DD8B87BAA5D}" type="datetimeFigureOut">
              <a:rPr lang="ar-IQ"/>
              <a:pPr>
                <a:defRPr/>
              </a:pPr>
              <a:t>25/03/1440</a:t>
            </a:fld>
            <a:endParaRPr lang="ar-IQ"/>
          </a:p>
        </p:txBody>
      </p:sp>
      <p:sp>
        <p:nvSpPr>
          <p:cNvPr id="6" name="عنصر نائب للتذييل 1"/>
          <p:cNvSpPr>
            <a:spLocks noGrp="1"/>
          </p:cNvSpPr>
          <p:nvPr>
            <p:ph type="ftr" sz="quarter" idx="11"/>
          </p:nvPr>
        </p:nvSpPr>
        <p:spPr/>
        <p:txBody>
          <a:bodyPr/>
          <a:lstStyle>
            <a:lvl1pPr>
              <a:defRPr/>
            </a:lvl1pPr>
          </a:lstStyle>
          <a:p>
            <a:pPr>
              <a:defRPr/>
            </a:pPr>
            <a:endParaRPr lang="ar-IQ"/>
          </a:p>
        </p:txBody>
      </p:sp>
      <p:sp>
        <p:nvSpPr>
          <p:cNvPr id="7" name="عنصر نائب لرقم الشريحة 14"/>
          <p:cNvSpPr>
            <a:spLocks noGrp="1"/>
          </p:cNvSpPr>
          <p:nvPr>
            <p:ph type="sldNum" sz="quarter" idx="12"/>
          </p:nvPr>
        </p:nvSpPr>
        <p:spPr>
          <a:xfrm>
            <a:off x="8229600" y="6473825"/>
            <a:ext cx="758825" cy="247650"/>
          </a:xfrm>
        </p:spPr>
        <p:txBody>
          <a:bodyPr/>
          <a:lstStyle>
            <a:lvl1pPr>
              <a:defRPr/>
            </a:lvl1pPr>
          </a:lstStyle>
          <a:p>
            <a:pPr>
              <a:defRPr/>
            </a:pPr>
            <a:fld id="{20A8E470-5CCB-44EB-BD8C-73E6FD04756F}" type="slidenum">
              <a:rPr lang="ar-IQ"/>
              <a:pPr>
                <a:defRPr/>
              </a:pPr>
              <a:t>‹#›</a:t>
            </a:fld>
            <a:endParaRPr lang="ar-IQ"/>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0"/>
          <p:cNvSpPr>
            <a:spLocks noGrp="1"/>
          </p:cNvSpPr>
          <p:nvPr>
            <p:ph type="dt" sz="half" idx="10"/>
          </p:nvPr>
        </p:nvSpPr>
        <p:spPr/>
        <p:txBody>
          <a:bodyPr/>
          <a:lstStyle>
            <a:lvl1pPr>
              <a:defRPr/>
            </a:lvl1pPr>
          </a:lstStyle>
          <a:p>
            <a:pPr>
              <a:defRPr/>
            </a:pPr>
            <a:fld id="{F5F63D03-7653-4D5F-9DD2-6EB5AA7F75FA}" type="datetimeFigureOut">
              <a:rPr lang="ar-IQ"/>
              <a:pPr>
                <a:defRPr/>
              </a:pPr>
              <a:t>25/03/1440</a:t>
            </a:fld>
            <a:endParaRPr lang="ar-IQ"/>
          </a:p>
        </p:txBody>
      </p:sp>
      <p:sp>
        <p:nvSpPr>
          <p:cNvPr id="5" name="عنصر نائب للتذييل 27"/>
          <p:cNvSpPr>
            <a:spLocks noGrp="1"/>
          </p:cNvSpPr>
          <p:nvPr>
            <p:ph type="ftr" sz="quarter" idx="11"/>
          </p:nvPr>
        </p:nvSpPr>
        <p:spPr/>
        <p:txBody>
          <a:bodyPr/>
          <a:lstStyle>
            <a:lvl1pPr>
              <a:defRPr/>
            </a:lvl1pPr>
          </a:lstStyle>
          <a:p>
            <a:pPr>
              <a:defRPr/>
            </a:pPr>
            <a:endParaRPr lang="ar-IQ"/>
          </a:p>
        </p:txBody>
      </p:sp>
      <p:sp>
        <p:nvSpPr>
          <p:cNvPr id="6" name="عنصر نائب لرقم الشريحة 4"/>
          <p:cNvSpPr>
            <a:spLocks noGrp="1"/>
          </p:cNvSpPr>
          <p:nvPr>
            <p:ph type="sldNum" sz="quarter" idx="12"/>
          </p:nvPr>
        </p:nvSpPr>
        <p:spPr/>
        <p:txBody>
          <a:bodyPr/>
          <a:lstStyle>
            <a:lvl1pPr>
              <a:defRPr/>
            </a:lvl1pPr>
          </a:lstStyle>
          <a:p>
            <a:pPr>
              <a:defRPr/>
            </a:pPr>
            <a:fld id="{985FF9A4-8276-4D45-A8D8-D8CE5ED07A28}" type="slidenum">
              <a:rPr lang="ar-IQ"/>
              <a:pPr>
                <a:defRPr/>
              </a:pPr>
              <a:t>‹#›</a:t>
            </a:fld>
            <a:endParaRPr lang="ar-IQ"/>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D9A9FE3E-0620-4C10-92B2-3EB84BE34AC3}" type="datetimeFigureOut">
              <a:rPr lang="ar-IQ"/>
              <a:pPr>
                <a:defRPr/>
              </a:pPr>
              <a:t>25/03/1440</a:t>
            </a:fld>
            <a:endParaRPr lang="ar-IQ"/>
          </a:p>
        </p:txBody>
      </p:sp>
      <p:sp>
        <p:nvSpPr>
          <p:cNvPr id="5" name="عنصر نائب للتذييل 4"/>
          <p:cNvSpPr>
            <a:spLocks noGrp="1"/>
          </p:cNvSpPr>
          <p:nvPr>
            <p:ph type="ftr" sz="quarter" idx="11"/>
          </p:nvPr>
        </p:nvSpPr>
        <p:spPr/>
        <p:txBody>
          <a:bodyPr/>
          <a:lstStyle>
            <a:lvl1pPr>
              <a:defRPr/>
            </a:lvl1pPr>
          </a:lstStyle>
          <a:p>
            <a:pPr>
              <a:defRPr/>
            </a:pPr>
            <a:endParaRPr lang="ar-IQ"/>
          </a:p>
        </p:txBody>
      </p:sp>
      <p:sp>
        <p:nvSpPr>
          <p:cNvPr id="6" name="عنصر نائب لرقم الشريحة 5"/>
          <p:cNvSpPr>
            <a:spLocks noGrp="1"/>
          </p:cNvSpPr>
          <p:nvPr>
            <p:ph type="sldNum" sz="quarter" idx="12"/>
          </p:nvPr>
        </p:nvSpPr>
        <p:spPr/>
        <p:txBody>
          <a:bodyPr/>
          <a:lstStyle>
            <a:lvl1pPr>
              <a:defRPr/>
            </a:lvl1pPr>
          </a:lstStyle>
          <a:p>
            <a:pPr>
              <a:defRPr/>
            </a:pPr>
            <a:fld id="{49D27E3F-447D-465E-87E1-0078A7034103}" type="slidenum">
              <a:rPr lang="ar-IQ"/>
              <a:pPr>
                <a:defRPr/>
              </a:pPr>
              <a:t>‹#›</a:t>
            </a:fld>
            <a:endParaRPr lang="ar-IQ"/>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lang="ar-SA" smtClean="0"/>
              <a:t>انقر لتحرير نمط العنوان الرئيسي</a:t>
            </a:r>
            <a:endParaRPr lang="en-US"/>
          </a:p>
        </p:txBody>
      </p:sp>
      <p:sp>
        <p:nvSpPr>
          <p:cNvPr id="27" name="عنصر نائب للمحتوى 26"/>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4"/>
          <p:cNvSpPr>
            <a:spLocks noGrp="1"/>
          </p:cNvSpPr>
          <p:nvPr>
            <p:ph type="dt" sz="half" idx="10"/>
          </p:nvPr>
        </p:nvSpPr>
        <p:spPr/>
        <p:txBody>
          <a:bodyPr/>
          <a:lstStyle>
            <a:lvl1pPr>
              <a:defRPr/>
            </a:lvl1pPr>
          </a:lstStyle>
          <a:p>
            <a:pPr>
              <a:defRPr/>
            </a:pPr>
            <a:fld id="{C1609018-0174-406B-8EB7-BB1F3DE14F3A}" type="datetimeFigureOut">
              <a:rPr lang="ar-IQ"/>
              <a:pPr>
                <a:defRPr/>
              </a:pPr>
              <a:t>25/03/1440</a:t>
            </a:fld>
            <a:endParaRPr lang="ar-IQ"/>
          </a:p>
        </p:txBody>
      </p:sp>
      <p:sp>
        <p:nvSpPr>
          <p:cNvPr id="5" name="عنصر نائب للتذييل 18"/>
          <p:cNvSpPr>
            <a:spLocks noGrp="1"/>
          </p:cNvSpPr>
          <p:nvPr>
            <p:ph type="ftr" sz="quarter" idx="11"/>
          </p:nvPr>
        </p:nvSpPr>
        <p:spPr>
          <a:xfrm>
            <a:off x="3581400" y="76200"/>
            <a:ext cx="2895600" cy="288925"/>
          </a:xfrm>
        </p:spPr>
        <p:txBody>
          <a:bodyPr/>
          <a:lstStyle>
            <a:lvl1pPr>
              <a:defRPr/>
            </a:lvl1pPr>
          </a:lstStyle>
          <a:p>
            <a:pPr>
              <a:defRPr/>
            </a:pPr>
            <a:endParaRPr lang="ar-IQ"/>
          </a:p>
        </p:txBody>
      </p:sp>
      <p:sp>
        <p:nvSpPr>
          <p:cNvPr id="6" name="عنصر نائب لرقم الشريحة 15"/>
          <p:cNvSpPr>
            <a:spLocks noGrp="1"/>
          </p:cNvSpPr>
          <p:nvPr>
            <p:ph type="sldNum" sz="quarter" idx="12"/>
          </p:nvPr>
        </p:nvSpPr>
        <p:spPr>
          <a:xfrm>
            <a:off x="8229600" y="6473825"/>
            <a:ext cx="758825" cy="247650"/>
          </a:xfrm>
        </p:spPr>
        <p:txBody>
          <a:bodyPr/>
          <a:lstStyle>
            <a:lvl1pPr>
              <a:defRPr/>
            </a:lvl1pPr>
          </a:lstStyle>
          <a:p>
            <a:pPr>
              <a:defRPr/>
            </a:pPr>
            <a:fld id="{CA2DB3AA-65FF-4019-B2DC-5FA4340B1517}" type="slidenum">
              <a:rPr lang="ar-IQ"/>
              <a:pPr>
                <a:defRPr/>
              </a:pPr>
              <a:t>‹#›</a:t>
            </a:fld>
            <a:endParaRPr lang="ar-IQ"/>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lang="ar-SA" smtClean="0"/>
              <a:t>انقر لتحرير نمط العنوان الرئيسي</a:t>
            </a:r>
            <a:endParaRPr lang="en-US"/>
          </a:p>
        </p:txBody>
      </p:sp>
      <p:sp>
        <p:nvSpPr>
          <p:cNvPr id="5" name="عنصر نائب للتاريخ 18"/>
          <p:cNvSpPr>
            <a:spLocks noGrp="1"/>
          </p:cNvSpPr>
          <p:nvPr>
            <p:ph type="dt" sz="half" idx="10"/>
          </p:nvPr>
        </p:nvSpPr>
        <p:spPr/>
        <p:txBody>
          <a:bodyPr/>
          <a:lstStyle>
            <a:lvl1pPr>
              <a:defRPr/>
            </a:lvl1pPr>
          </a:lstStyle>
          <a:p>
            <a:pPr>
              <a:defRPr/>
            </a:pPr>
            <a:fld id="{D6C9575B-527D-424B-A642-94817E0A4C58}" type="datetimeFigureOut">
              <a:rPr lang="ar-IQ"/>
              <a:pPr>
                <a:defRPr/>
              </a:pPr>
              <a:t>25/03/1440</a:t>
            </a:fld>
            <a:endParaRPr lang="ar-IQ"/>
          </a:p>
        </p:txBody>
      </p:sp>
      <p:sp>
        <p:nvSpPr>
          <p:cNvPr id="7" name="عنصر نائب للتذييل 10"/>
          <p:cNvSpPr>
            <a:spLocks noGrp="1"/>
          </p:cNvSpPr>
          <p:nvPr>
            <p:ph type="ftr" sz="quarter" idx="11"/>
          </p:nvPr>
        </p:nvSpPr>
        <p:spPr/>
        <p:txBody>
          <a:bodyPr/>
          <a:lstStyle>
            <a:lvl1pPr>
              <a:defRPr/>
            </a:lvl1pPr>
          </a:lstStyle>
          <a:p>
            <a:pPr>
              <a:defRPr/>
            </a:pPr>
            <a:endParaRPr lang="ar-IQ"/>
          </a:p>
        </p:txBody>
      </p:sp>
      <p:sp>
        <p:nvSpPr>
          <p:cNvPr id="9" name="عنصر نائب لرقم الشريحة 15"/>
          <p:cNvSpPr>
            <a:spLocks noGrp="1"/>
          </p:cNvSpPr>
          <p:nvPr>
            <p:ph type="sldNum" sz="quarter" idx="12"/>
          </p:nvPr>
        </p:nvSpPr>
        <p:spPr/>
        <p:txBody>
          <a:bodyPr/>
          <a:lstStyle>
            <a:lvl1pPr>
              <a:defRPr/>
            </a:lvl1pPr>
          </a:lstStyle>
          <a:p>
            <a:pPr>
              <a:defRPr/>
            </a:pPr>
            <a:fld id="{D5BF0969-EAF3-4C6E-BD6D-D721BF395CE5}" type="slidenum">
              <a:rPr lang="ar-IQ"/>
              <a:pPr>
                <a:defRPr/>
              </a:pPr>
              <a:t>‹#›</a:t>
            </a:fld>
            <a:endParaRPr lang="ar-IQ"/>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0"/>
          <p:cNvSpPr>
            <a:spLocks noGrp="1"/>
          </p:cNvSpPr>
          <p:nvPr>
            <p:ph type="dt" sz="half" idx="10"/>
          </p:nvPr>
        </p:nvSpPr>
        <p:spPr/>
        <p:txBody>
          <a:bodyPr/>
          <a:lstStyle>
            <a:lvl1pPr>
              <a:defRPr/>
            </a:lvl1pPr>
          </a:lstStyle>
          <a:p>
            <a:pPr>
              <a:defRPr/>
            </a:pPr>
            <a:fld id="{C3C820CE-05BF-474A-8CD7-FB33AB49B8B8}" type="datetimeFigureOut">
              <a:rPr lang="ar-IQ"/>
              <a:pPr>
                <a:defRPr/>
              </a:pPr>
              <a:t>25/03/1440</a:t>
            </a:fld>
            <a:endParaRPr lang="ar-IQ"/>
          </a:p>
        </p:txBody>
      </p:sp>
      <p:sp>
        <p:nvSpPr>
          <p:cNvPr id="6" name="عنصر نائب للتذييل 27"/>
          <p:cNvSpPr>
            <a:spLocks noGrp="1"/>
          </p:cNvSpPr>
          <p:nvPr>
            <p:ph type="ftr" sz="quarter" idx="11"/>
          </p:nvPr>
        </p:nvSpPr>
        <p:spPr/>
        <p:txBody>
          <a:bodyPr/>
          <a:lstStyle>
            <a:lvl1pPr>
              <a:defRPr/>
            </a:lvl1pPr>
          </a:lstStyle>
          <a:p>
            <a:pPr>
              <a:defRPr/>
            </a:pPr>
            <a:endParaRPr lang="ar-IQ"/>
          </a:p>
        </p:txBody>
      </p:sp>
      <p:sp>
        <p:nvSpPr>
          <p:cNvPr id="7" name="عنصر نائب لرقم الشريحة 4"/>
          <p:cNvSpPr>
            <a:spLocks noGrp="1"/>
          </p:cNvSpPr>
          <p:nvPr>
            <p:ph type="sldNum" sz="quarter" idx="12"/>
          </p:nvPr>
        </p:nvSpPr>
        <p:spPr/>
        <p:txBody>
          <a:bodyPr/>
          <a:lstStyle>
            <a:lvl1pPr>
              <a:defRPr/>
            </a:lvl1pPr>
          </a:lstStyle>
          <a:p>
            <a:pPr>
              <a:defRPr/>
            </a:pPr>
            <a:fld id="{B062B88D-E3A3-4844-9DD1-AF4959EF4A73}" type="slidenum">
              <a:rPr lang="ar-IQ"/>
              <a:pPr>
                <a:defRPr/>
              </a:pPr>
              <a:t>‹#›</a:t>
            </a:fld>
            <a:endParaRPr lang="ar-IQ"/>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7"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29" name="عنوان 28"/>
          <p:cNvSpPr>
            <a:spLocks noGrp="1"/>
          </p:cNvSpPr>
          <p:nvPr>
            <p:ph type="title"/>
          </p:nvPr>
        </p:nvSpPr>
        <p:spPr>
          <a:xfrm>
            <a:off x="304800" y="5410200"/>
            <a:ext cx="8610600" cy="882650"/>
          </a:xfrm>
        </p:spPr>
        <p:txBody>
          <a:bodyPr/>
          <a:lstStyle>
            <a:lvl1pPr>
              <a:defRPr/>
            </a:lvl1pPr>
          </a:lstStyle>
          <a:p>
            <a:r>
              <a:rPr lang="ar-SA" smtClean="0"/>
              <a:t>انقر لتحرير نمط العنوان الرئيسي</a:t>
            </a:r>
            <a:endParaRPr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8" name="عنصر نائب للتاريخ 9"/>
          <p:cNvSpPr>
            <a:spLocks noGrp="1"/>
          </p:cNvSpPr>
          <p:nvPr>
            <p:ph type="dt" sz="half" idx="10"/>
          </p:nvPr>
        </p:nvSpPr>
        <p:spPr/>
        <p:txBody>
          <a:bodyPr/>
          <a:lstStyle>
            <a:lvl1pPr>
              <a:defRPr/>
            </a:lvl1pPr>
          </a:lstStyle>
          <a:p>
            <a:pPr>
              <a:defRPr/>
            </a:pPr>
            <a:fld id="{F1CF073D-FF45-499C-A0E8-17F508759B87}" type="datetimeFigureOut">
              <a:rPr lang="ar-IQ"/>
              <a:pPr>
                <a:defRPr/>
              </a:pPr>
              <a:t>25/03/1440</a:t>
            </a:fld>
            <a:endParaRPr lang="ar-IQ"/>
          </a:p>
        </p:txBody>
      </p:sp>
      <p:sp>
        <p:nvSpPr>
          <p:cNvPr id="9" name="عنصر نائب للتذييل 5"/>
          <p:cNvSpPr>
            <a:spLocks noGrp="1"/>
          </p:cNvSpPr>
          <p:nvPr>
            <p:ph type="ftr" sz="quarter" idx="11"/>
          </p:nvPr>
        </p:nvSpPr>
        <p:spPr/>
        <p:txBody>
          <a:bodyPr/>
          <a:lstStyle>
            <a:lvl1pPr>
              <a:defRPr/>
            </a:lvl1pPr>
          </a:lstStyle>
          <a:p>
            <a:pPr>
              <a:defRPr/>
            </a:pPr>
            <a:endParaRPr lang="ar-IQ"/>
          </a:p>
        </p:txBody>
      </p:sp>
      <p:sp>
        <p:nvSpPr>
          <p:cNvPr id="10" name="عنصر نائب لرقم الشريحة 6"/>
          <p:cNvSpPr>
            <a:spLocks noGrp="1"/>
          </p:cNvSpPr>
          <p:nvPr>
            <p:ph type="sldNum" sz="quarter" idx="12"/>
          </p:nvPr>
        </p:nvSpPr>
        <p:spPr>
          <a:xfrm>
            <a:off x="8229600" y="6477000"/>
            <a:ext cx="762000" cy="247650"/>
          </a:xfrm>
        </p:spPr>
        <p:txBody>
          <a:bodyPr/>
          <a:lstStyle>
            <a:lvl1pPr>
              <a:defRPr/>
            </a:lvl1pPr>
          </a:lstStyle>
          <a:p>
            <a:pPr>
              <a:defRPr/>
            </a:pPr>
            <a:fld id="{E3C1D4BE-6A61-46FB-A59B-7560E930F6A1}" type="slidenum">
              <a:rPr lang="ar-IQ"/>
              <a:pPr>
                <a:defRPr/>
              </a:pPr>
              <a:t>‹#›</a:t>
            </a:fld>
            <a:endParaRPr lang="ar-IQ"/>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3" name="عنصر نائب للتاريخ 10"/>
          <p:cNvSpPr>
            <a:spLocks noGrp="1"/>
          </p:cNvSpPr>
          <p:nvPr>
            <p:ph type="dt" sz="half" idx="10"/>
          </p:nvPr>
        </p:nvSpPr>
        <p:spPr/>
        <p:txBody>
          <a:bodyPr/>
          <a:lstStyle>
            <a:lvl1pPr>
              <a:defRPr/>
            </a:lvl1pPr>
          </a:lstStyle>
          <a:p>
            <a:pPr>
              <a:defRPr/>
            </a:pPr>
            <a:fld id="{47A58595-22AF-4958-B56F-8C13834955AB}" type="datetimeFigureOut">
              <a:rPr lang="ar-IQ"/>
              <a:pPr>
                <a:defRPr/>
              </a:pPr>
              <a:t>25/03/1440</a:t>
            </a:fld>
            <a:endParaRPr lang="ar-IQ"/>
          </a:p>
        </p:txBody>
      </p:sp>
      <p:sp>
        <p:nvSpPr>
          <p:cNvPr id="4" name="عنصر نائب للتذييل 27"/>
          <p:cNvSpPr>
            <a:spLocks noGrp="1"/>
          </p:cNvSpPr>
          <p:nvPr>
            <p:ph type="ftr" sz="quarter" idx="11"/>
          </p:nvPr>
        </p:nvSpPr>
        <p:spPr/>
        <p:txBody>
          <a:bodyPr/>
          <a:lstStyle>
            <a:lvl1pPr>
              <a:defRPr/>
            </a:lvl1pPr>
          </a:lstStyle>
          <a:p>
            <a:pPr>
              <a:defRPr/>
            </a:pPr>
            <a:endParaRPr lang="ar-IQ"/>
          </a:p>
        </p:txBody>
      </p:sp>
      <p:sp>
        <p:nvSpPr>
          <p:cNvPr id="5" name="عنصر نائب لرقم الشريحة 4"/>
          <p:cNvSpPr>
            <a:spLocks noGrp="1"/>
          </p:cNvSpPr>
          <p:nvPr>
            <p:ph type="sldNum" sz="quarter" idx="12"/>
          </p:nvPr>
        </p:nvSpPr>
        <p:spPr/>
        <p:txBody>
          <a:bodyPr/>
          <a:lstStyle>
            <a:lvl1pPr>
              <a:defRPr/>
            </a:lvl1pPr>
          </a:lstStyle>
          <a:p>
            <a:pPr>
              <a:defRPr/>
            </a:pPr>
            <a:fld id="{13A611ED-C39C-4B00-BFBC-D15AF787E3D3}" type="slidenum">
              <a:rPr lang="ar-IQ"/>
              <a:pPr>
                <a:defRPr/>
              </a:pPr>
              <a:t>‹#›</a:t>
            </a:fld>
            <a:endParaRPr lang="ar-IQ"/>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2"/>
          <p:cNvSpPr>
            <a:spLocks noGrp="1"/>
          </p:cNvSpPr>
          <p:nvPr>
            <p:ph type="dt" sz="half" idx="10"/>
          </p:nvPr>
        </p:nvSpPr>
        <p:spPr/>
        <p:txBody>
          <a:bodyPr/>
          <a:lstStyle>
            <a:lvl1pPr>
              <a:defRPr/>
            </a:lvl1pPr>
          </a:lstStyle>
          <a:p>
            <a:pPr>
              <a:defRPr/>
            </a:pPr>
            <a:fld id="{97607C0C-30E5-4C1C-BE11-F8FC467AC153}" type="datetimeFigureOut">
              <a:rPr lang="ar-IQ"/>
              <a:pPr>
                <a:defRPr/>
              </a:pPr>
              <a:t>25/03/1440</a:t>
            </a:fld>
            <a:endParaRPr lang="ar-IQ"/>
          </a:p>
        </p:txBody>
      </p:sp>
      <p:sp>
        <p:nvSpPr>
          <p:cNvPr id="3" name="عنصر نائب للتذييل 23"/>
          <p:cNvSpPr>
            <a:spLocks noGrp="1"/>
          </p:cNvSpPr>
          <p:nvPr>
            <p:ph type="ftr" sz="quarter" idx="11"/>
          </p:nvPr>
        </p:nvSpPr>
        <p:spPr/>
        <p:txBody>
          <a:bodyPr/>
          <a:lstStyle>
            <a:lvl1pPr>
              <a:defRPr/>
            </a:lvl1pPr>
          </a:lstStyle>
          <a:p>
            <a:pPr>
              <a:defRPr/>
            </a:pPr>
            <a:endParaRPr lang="ar-IQ"/>
          </a:p>
        </p:txBody>
      </p:sp>
      <p:sp>
        <p:nvSpPr>
          <p:cNvPr id="4" name="عنصر نائب لرقم الشريحة 6"/>
          <p:cNvSpPr>
            <a:spLocks noGrp="1"/>
          </p:cNvSpPr>
          <p:nvPr>
            <p:ph type="sldNum" sz="quarter" idx="12"/>
          </p:nvPr>
        </p:nvSpPr>
        <p:spPr/>
        <p:txBody>
          <a:bodyPr/>
          <a:lstStyle>
            <a:lvl1pPr>
              <a:defRPr/>
            </a:lvl1pPr>
          </a:lstStyle>
          <a:p>
            <a:pPr>
              <a:defRPr/>
            </a:pPr>
            <a:fld id="{06AB6398-EE43-4775-B60F-D6E3EDDB2857}" type="slidenum">
              <a:rPr lang="ar-IQ"/>
              <a:pPr>
                <a:defRPr/>
              </a:pPr>
              <a:t>‹#›</a:t>
            </a:fld>
            <a:endParaRPr lang="ar-IQ"/>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5"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12" name="عنوان 11"/>
          <p:cNvSpPr>
            <a:spLocks noGrp="1"/>
          </p:cNvSpPr>
          <p:nvPr>
            <p:ph type="title"/>
          </p:nvPr>
        </p:nvSpPr>
        <p:spPr>
          <a:xfrm>
            <a:off x="457200" y="5486400"/>
            <a:ext cx="8458200" cy="520700"/>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اريخ 24"/>
          <p:cNvSpPr>
            <a:spLocks noGrp="1"/>
          </p:cNvSpPr>
          <p:nvPr>
            <p:ph type="dt" sz="half" idx="10"/>
          </p:nvPr>
        </p:nvSpPr>
        <p:spPr/>
        <p:txBody>
          <a:bodyPr/>
          <a:lstStyle>
            <a:lvl1pPr>
              <a:defRPr/>
            </a:lvl1pPr>
          </a:lstStyle>
          <a:p>
            <a:pPr>
              <a:defRPr/>
            </a:pPr>
            <a:fld id="{20F12282-9C48-4281-A3C1-A40B0E2887C7}" type="datetimeFigureOut">
              <a:rPr lang="ar-IQ"/>
              <a:pPr>
                <a:defRPr/>
              </a:pPr>
              <a:t>25/03/1440</a:t>
            </a:fld>
            <a:endParaRPr lang="ar-IQ"/>
          </a:p>
        </p:txBody>
      </p:sp>
      <p:sp>
        <p:nvSpPr>
          <p:cNvPr id="7" name="عنصر نائب للتذييل 28"/>
          <p:cNvSpPr>
            <a:spLocks noGrp="1"/>
          </p:cNvSpPr>
          <p:nvPr>
            <p:ph type="ftr" sz="quarter" idx="11"/>
          </p:nvPr>
        </p:nvSpPr>
        <p:spPr/>
        <p:txBody>
          <a:bodyPr/>
          <a:lstStyle>
            <a:lvl1pPr>
              <a:defRPr/>
            </a:lvl1pPr>
          </a:lstStyle>
          <a:p>
            <a:pPr>
              <a:defRPr/>
            </a:pPr>
            <a:endParaRPr lang="ar-IQ"/>
          </a:p>
        </p:txBody>
      </p:sp>
      <p:sp>
        <p:nvSpPr>
          <p:cNvPr id="8" name="عنصر نائب لرقم الشريحة 6"/>
          <p:cNvSpPr>
            <a:spLocks noGrp="1"/>
          </p:cNvSpPr>
          <p:nvPr>
            <p:ph type="sldNum" sz="quarter" idx="12"/>
          </p:nvPr>
        </p:nvSpPr>
        <p:spPr/>
        <p:txBody>
          <a:bodyPr/>
          <a:lstStyle>
            <a:lvl1pPr>
              <a:defRPr/>
            </a:lvl1pPr>
          </a:lstStyle>
          <a:p>
            <a:pPr>
              <a:defRPr/>
            </a:pPr>
            <a:fld id="{506FFE22-ECBE-4444-9ECC-BE2D4300F87D}" type="slidenum">
              <a:rPr lang="ar-IQ"/>
              <a:pPr>
                <a:defRPr/>
              </a:pPr>
              <a:t>‹#›</a:t>
            </a:fld>
            <a:endParaRPr lang="ar-IQ"/>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17" name="عنوان 16"/>
          <p:cNvSpPr>
            <a:spLocks noGrp="1"/>
          </p:cNvSpPr>
          <p:nvPr>
            <p:ph type="title"/>
          </p:nvPr>
        </p:nvSpPr>
        <p:spPr>
          <a:xfrm>
            <a:off x="381000" y="4993760"/>
            <a:ext cx="5867400" cy="522288"/>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5" name="عنصر نائب للتاريخ 6"/>
          <p:cNvSpPr>
            <a:spLocks noGrp="1"/>
          </p:cNvSpPr>
          <p:nvPr>
            <p:ph type="dt" sz="half" idx="10"/>
          </p:nvPr>
        </p:nvSpPr>
        <p:spPr/>
        <p:txBody>
          <a:bodyPr/>
          <a:lstStyle>
            <a:lvl1pPr>
              <a:defRPr/>
            </a:lvl1pPr>
          </a:lstStyle>
          <a:p>
            <a:pPr>
              <a:defRPr/>
            </a:pPr>
            <a:fld id="{F08960D3-BC21-4489-A52C-65AED521843B}" type="datetimeFigureOut">
              <a:rPr lang="ar-IQ"/>
              <a:pPr>
                <a:defRPr/>
              </a:pPr>
              <a:t>25/03/1440</a:t>
            </a:fld>
            <a:endParaRPr lang="ar-IQ"/>
          </a:p>
        </p:txBody>
      </p:sp>
      <p:sp>
        <p:nvSpPr>
          <p:cNvPr id="6" name="عنصر نائب للتذييل 4"/>
          <p:cNvSpPr>
            <a:spLocks noGrp="1"/>
          </p:cNvSpPr>
          <p:nvPr>
            <p:ph type="ftr" sz="quarter" idx="11"/>
          </p:nvPr>
        </p:nvSpPr>
        <p:spPr/>
        <p:txBody>
          <a:bodyPr/>
          <a:lstStyle>
            <a:lvl1pPr>
              <a:defRPr/>
            </a:lvl1pPr>
          </a:lstStyle>
          <a:p>
            <a:pPr>
              <a:defRPr/>
            </a:pPr>
            <a:endParaRPr lang="ar-IQ"/>
          </a:p>
        </p:txBody>
      </p:sp>
      <p:sp>
        <p:nvSpPr>
          <p:cNvPr id="7" name="عنصر نائب لرقم الشريحة 30"/>
          <p:cNvSpPr>
            <a:spLocks noGrp="1"/>
          </p:cNvSpPr>
          <p:nvPr>
            <p:ph type="sldNum" sz="quarter" idx="12"/>
          </p:nvPr>
        </p:nvSpPr>
        <p:spPr/>
        <p:txBody>
          <a:bodyPr/>
          <a:lstStyle>
            <a:lvl1pPr>
              <a:defRPr/>
            </a:lvl1pPr>
          </a:lstStyle>
          <a:p>
            <a:pPr>
              <a:defRPr/>
            </a:pPr>
            <a:fld id="{E1C9B3C5-BCF4-475C-B0EB-22FCB0957FB6}" type="slidenum">
              <a:rPr lang="ar-IQ"/>
              <a:pPr>
                <a:defRPr/>
              </a:pPr>
              <a:t>‹#›</a:t>
            </a:fld>
            <a:endParaRPr lang="ar-IQ"/>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18437" name="عنصر نائب للنص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rtl="1"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EBEE4CE9-624E-46B4-A25D-2CBE315F38A0}" type="datetimeFigureOut">
              <a:rPr lang="ar-IQ"/>
              <a:pPr>
                <a:defRPr/>
              </a:pPr>
              <a:t>25/03/1440</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rtl="1"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rtl="1"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10776B9F-5CD2-46D7-AB31-A3796EE39664}" type="slidenum">
              <a:rPr lang="ar-IQ"/>
              <a:pPr>
                <a:defRPr/>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1" r:id="rId4"/>
    <p:sldLayoutId id="2147483735" r:id="rId5"/>
    <p:sldLayoutId id="2147483730" r:id="rId6"/>
    <p:sldLayoutId id="2147483736" r:id="rId7"/>
    <p:sldLayoutId id="2147483737" r:id="rId8"/>
    <p:sldLayoutId id="2147483738" r:id="rId9"/>
    <p:sldLayoutId id="2147483729" r:id="rId10"/>
    <p:sldLayoutId id="2147483739" r:id="rId11"/>
  </p:sldLayoutIdLst>
  <p:transition spd="slow"/>
  <p:txStyles>
    <p:titleStyle>
      <a:lvl1pPr algn="l" rtl="1"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1" fontAlgn="base">
        <a:spcBef>
          <a:spcPct val="0"/>
        </a:spcBef>
        <a:spcAft>
          <a:spcPct val="0"/>
        </a:spcAft>
        <a:defRPr sz="3600">
          <a:solidFill>
            <a:schemeClr val="tx2"/>
          </a:solidFill>
          <a:latin typeface="Franklin Gothic Medium" pitchFamily="34" charset="0"/>
          <a:cs typeface="Tahoma" pitchFamily="34" charset="0"/>
        </a:defRPr>
      </a:lvl2pPr>
      <a:lvl3pPr algn="l" rtl="1" fontAlgn="base">
        <a:spcBef>
          <a:spcPct val="0"/>
        </a:spcBef>
        <a:spcAft>
          <a:spcPct val="0"/>
        </a:spcAft>
        <a:defRPr sz="3600">
          <a:solidFill>
            <a:schemeClr val="tx2"/>
          </a:solidFill>
          <a:latin typeface="Franklin Gothic Medium" pitchFamily="34" charset="0"/>
          <a:cs typeface="Tahoma" pitchFamily="34" charset="0"/>
        </a:defRPr>
      </a:lvl3pPr>
      <a:lvl4pPr algn="l" rtl="1" fontAlgn="base">
        <a:spcBef>
          <a:spcPct val="0"/>
        </a:spcBef>
        <a:spcAft>
          <a:spcPct val="0"/>
        </a:spcAft>
        <a:defRPr sz="3600">
          <a:solidFill>
            <a:schemeClr val="tx2"/>
          </a:solidFill>
          <a:latin typeface="Franklin Gothic Medium" pitchFamily="34" charset="0"/>
          <a:cs typeface="Tahoma" pitchFamily="34" charset="0"/>
        </a:defRPr>
      </a:lvl4pPr>
      <a:lvl5pPr algn="l" rtl="1" fontAlgn="base">
        <a:spcBef>
          <a:spcPct val="0"/>
        </a:spcBef>
        <a:spcAft>
          <a:spcPct val="0"/>
        </a:spcAft>
        <a:defRPr sz="3600">
          <a:solidFill>
            <a:schemeClr val="tx2"/>
          </a:solidFill>
          <a:latin typeface="Franklin Gothic Medium" pitchFamily="34" charset="0"/>
          <a:cs typeface="Tahoma" pitchFamily="34" charset="0"/>
        </a:defRPr>
      </a:lvl5pPr>
      <a:lvl6pPr marL="457200" algn="l" rtl="1" fontAlgn="base">
        <a:spcBef>
          <a:spcPct val="0"/>
        </a:spcBef>
        <a:spcAft>
          <a:spcPct val="0"/>
        </a:spcAft>
        <a:defRPr sz="3600">
          <a:solidFill>
            <a:schemeClr val="tx2"/>
          </a:solidFill>
          <a:latin typeface="Franklin Gothic Medium" pitchFamily="34" charset="0"/>
          <a:cs typeface="Tahoma" pitchFamily="34" charset="0"/>
        </a:defRPr>
      </a:lvl6pPr>
      <a:lvl7pPr marL="914400" algn="l" rtl="1" fontAlgn="base">
        <a:spcBef>
          <a:spcPct val="0"/>
        </a:spcBef>
        <a:spcAft>
          <a:spcPct val="0"/>
        </a:spcAft>
        <a:defRPr sz="3600">
          <a:solidFill>
            <a:schemeClr val="tx2"/>
          </a:solidFill>
          <a:latin typeface="Franklin Gothic Medium" pitchFamily="34" charset="0"/>
          <a:cs typeface="Tahoma" pitchFamily="34" charset="0"/>
        </a:defRPr>
      </a:lvl7pPr>
      <a:lvl8pPr marL="1371600" algn="l" rtl="1" fontAlgn="base">
        <a:spcBef>
          <a:spcPct val="0"/>
        </a:spcBef>
        <a:spcAft>
          <a:spcPct val="0"/>
        </a:spcAft>
        <a:defRPr sz="3600">
          <a:solidFill>
            <a:schemeClr val="tx2"/>
          </a:solidFill>
          <a:latin typeface="Franklin Gothic Medium" pitchFamily="34" charset="0"/>
          <a:cs typeface="Tahoma" pitchFamily="34" charset="0"/>
        </a:defRPr>
      </a:lvl8pPr>
      <a:lvl9pPr marL="1828800" algn="l" rtl="1" fontAlgn="base">
        <a:spcBef>
          <a:spcPct val="0"/>
        </a:spcBef>
        <a:spcAft>
          <a:spcPct val="0"/>
        </a:spcAft>
        <a:defRPr sz="3600">
          <a:solidFill>
            <a:schemeClr val="tx2"/>
          </a:solidFill>
          <a:latin typeface="Franklin Gothic Medium" pitchFamily="34" charset="0"/>
          <a:cs typeface="Tahoma" pitchFamily="34" charset="0"/>
        </a:defRPr>
      </a:lvl9pPr>
    </p:titleStyle>
    <p:bodyStyle>
      <a:lvl1pPr marL="342900" indent="-342900" algn="r" rtl="1"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r" rtl="1"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r" rtl="1"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r" rtl="1"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r" rtl="1"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Lamellipodia" TargetMode="External"/><Relationship Id="rId2" Type="http://schemas.openxmlformats.org/officeDocument/2006/relationships/hyperlink" Target="http://en.wikipedia.org/wiki/Cilium" TargetMode="External"/><Relationship Id="rId1" Type="http://schemas.openxmlformats.org/officeDocument/2006/relationships/slideLayout" Target="../slideLayouts/slideLayout2.xml"/><Relationship Id="rId5" Type="http://schemas.openxmlformats.org/officeDocument/2006/relationships/hyperlink" Target="http://en.wikipedia.org/wiki/Cell_division" TargetMode="External"/><Relationship Id="rId4" Type="http://schemas.openxmlformats.org/officeDocument/2006/relationships/hyperlink" Target="http://en.wikipedia.org/wiki/Vesicle_(biology)"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daviddarling.info/encyclopedia/C/cytoplasm.html" TargetMode="External"/><Relationship Id="rId7" Type="http://schemas.openxmlformats.org/officeDocument/2006/relationships/hyperlink" Target="http://www.daviddarling.info/encyclopedia/L/leukocyte.html" TargetMode="External"/><Relationship Id="rId2" Type="http://schemas.openxmlformats.org/officeDocument/2006/relationships/hyperlink" Target="http://www.daviddarling.info/encyclopedia/O/organelle.html" TargetMode="External"/><Relationship Id="rId1" Type="http://schemas.openxmlformats.org/officeDocument/2006/relationships/slideLayout" Target="../slideLayouts/slideLayout2.xml"/><Relationship Id="rId6" Type="http://schemas.openxmlformats.org/officeDocument/2006/relationships/hyperlink" Target="http://www.daviddarling.info/encyclopedia/P/pH.html" TargetMode="External"/><Relationship Id="rId5" Type="http://schemas.openxmlformats.org/officeDocument/2006/relationships/hyperlink" Target="http://www.daviddarling.info/encyclopedia/C/cell.html" TargetMode="External"/><Relationship Id="rId4" Type="http://schemas.openxmlformats.org/officeDocument/2006/relationships/hyperlink" Target="http://www.daviddarling.info/encyclopedia/E/eukarycell.html"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712968" cy="6494085"/>
          </a:xfrm>
          <a:prstGeom prst="rect">
            <a:avLst/>
          </a:prstGeom>
        </p:spPr>
        <p:txBody>
          <a:bodyPr wrap="square">
            <a:spAutoFit/>
          </a:bodyPr>
          <a:lstStyle/>
          <a:p>
            <a:r>
              <a:rPr lang="en-US" sz="3200" b="1" dirty="0">
                <a:solidFill>
                  <a:srgbClr val="FF0000"/>
                </a:solidFill>
              </a:rPr>
              <a:t>Endoplasmic Reticulum</a:t>
            </a:r>
            <a:r>
              <a:rPr lang="en-US" sz="3200" dirty="0"/>
              <a:t>:- There are two types </a:t>
            </a:r>
          </a:p>
          <a:p>
            <a:r>
              <a:rPr lang="en-US" sz="3200" b="1" dirty="0">
                <a:solidFill>
                  <a:srgbClr val="FF0000"/>
                </a:solidFill>
              </a:rPr>
              <a:t>Rough Endoplasmic Reticulum </a:t>
            </a:r>
            <a:r>
              <a:rPr lang="en-US" sz="3200" dirty="0"/>
              <a:t>:- Network of continuous sacs, studded with ribosomes. Internal delivery system of the </a:t>
            </a:r>
            <a:r>
              <a:rPr lang="en-US" sz="3200" dirty="0" smtClean="0"/>
              <a:t>cell. Manufactures</a:t>
            </a:r>
            <a:r>
              <a:rPr lang="en-US" sz="3200" dirty="0"/>
              <a:t>, processes, and transports proteins for export from cell. Continuous with nuclear envelope.</a:t>
            </a:r>
          </a:p>
          <a:p>
            <a:r>
              <a:rPr lang="en-US" sz="3200" b="1" dirty="0">
                <a:solidFill>
                  <a:srgbClr val="FF0000"/>
                </a:solidFill>
              </a:rPr>
              <a:t>Smooth Endoplasmic Reticulum </a:t>
            </a:r>
          </a:p>
          <a:p>
            <a:r>
              <a:rPr lang="en-US" sz="3200" dirty="0"/>
              <a:t>Similar in appearance to rough ER, but without the ribosomes. Produces lipids, involved in carbohydrate metabolism, and     detoxification of drugs and poisons.  </a:t>
            </a:r>
          </a:p>
        </p:txBody>
      </p:sp>
    </p:spTree>
    <p:extLst>
      <p:ext uri="{BB962C8B-B14F-4D97-AF65-F5344CB8AC3E}">
        <p14:creationId xmlns:p14="http://schemas.microsoft.com/office/powerpoint/2010/main" val="3978925911"/>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fontAlgn="auto">
              <a:spcAft>
                <a:spcPts val="0"/>
              </a:spcAft>
              <a:defRPr/>
            </a:pPr>
            <a:r>
              <a:rPr lang="en-US" b="1" dirty="0" smtClean="0">
                <a:solidFill>
                  <a:schemeClr val="accent1">
                    <a:lumMod val="75000"/>
                  </a:schemeClr>
                </a:solidFill>
                <a:latin typeface="Cambria" panose="02040503050406030204" pitchFamily="18" charset="0"/>
              </a:rPr>
              <a:t>9. Cilia and Flagella:</a:t>
            </a:r>
            <a:r>
              <a:rPr lang="en-US" dirty="0" smtClean="0">
                <a:solidFill>
                  <a:schemeClr val="accent1">
                    <a:lumMod val="75000"/>
                  </a:schemeClr>
                </a:solidFill>
                <a:latin typeface="Cambria" panose="02040503050406030204" pitchFamily="18" charset="0"/>
              </a:rPr>
              <a:t/>
            </a:r>
            <a:br>
              <a:rPr lang="en-US" dirty="0" smtClean="0">
                <a:solidFill>
                  <a:schemeClr val="accent1">
                    <a:lumMod val="75000"/>
                  </a:schemeClr>
                </a:solidFill>
                <a:latin typeface="Cambria" panose="02040503050406030204" pitchFamily="18" charset="0"/>
              </a:rPr>
            </a:br>
            <a:endParaRPr lang="ar-IQ" dirty="0">
              <a:solidFill>
                <a:schemeClr val="accent1">
                  <a:lumMod val="75000"/>
                </a:schemeClr>
              </a:solidFill>
              <a:latin typeface="Cambria" panose="02040503050406030204" pitchFamily="18" charset="0"/>
            </a:endParaRPr>
          </a:p>
        </p:txBody>
      </p:sp>
      <p:sp>
        <p:nvSpPr>
          <p:cNvPr id="3" name="عنصر نائب للمحتوى 2"/>
          <p:cNvSpPr>
            <a:spLocks noGrp="1"/>
          </p:cNvSpPr>
          <p:nvPr>
            <p:ph idx="1"/>
          </p:nvPr>
        </p:nvSpPr>
        <p:spPr>
          <a:xfrm>
            <a:off x="304800" y="1143000"/>
            <a:ext cx="8686800" cy="5715000"/>
          </a:xfrm>
        </p:spPr>
        <p:txBody>
          <a:bodyPr>
            <a:normAutofit/>
          </a:bodyPr>
          <a:lstStyle/>
          <a:p>
            <a:pPr algn="l" rtl="0">
              <a:lnSpc>
                <a:spcPct val="80000"/>
              </a:lnSpc>
            </a:pPr>
            <a:r>
              <a:rPr lang="en-US" sz="3000" smtClean="0">
                <a:solidFill>
                  <a:schemeClr val="tx1"/>
                </a:solidFill>
                <a:latin typeface="Cambria" pitchFamily="18" charset="0"/>
                <a:cs typeface="Tahoma" pitchFamily="34" charset="0"/>
              </a:rPr>
              <a:t>Cilia are tail-like projections extending approximately 5–10 µm from the cell body. There are two types of cilia: motile cilia, which constantly beat in a single direction, and non-motile or primary cilia, which typically serve as sensory organelles. </a:t>
            </a:r>
          </a:p>
          <a:p>
            <a:pPr algn="l" rtl="0">
              <a:lnSpc>
                <a:spcPct val="80000"/>
              </a:lnSpc>
            </a:pPr>
            <a:r>
              <a:rPr lang="en-US" sz="3000" smtClean="0">
                <a:solidFill>
                  <a:schemeClr val="tx1"/>
                </a:solidFill>
                <a:latin typeface="Cambria" pitchFamily="18" charset="0"/>
                <a:cs typeface="Tahoma" pitchFamily="34" charset="0"/>
              </a:rPr>
              <a:t>Cilia and flagella are made up of microtubules, They have a 9+2 pattern of microtubules are involved in the movement of cells. there are composed of linear polymers of globular proteins called tubulin. The core (axoneme) contains two central fibers that are surrounded by an outer ring of nine double fibers and covered by the cellular membrane.</a:t>
            </a:r>
          </a:p>
          <a:p>
            <a:pPr algn="l" rtl="0">
              <a:lnSpc>
                <a:spcPct val="80000"/>
              </a:lnSpc>
            </a:pPr>
            <a:endParaRPr lang="ar-IQ" sz="3000" smtClean="0">
              <a:solidFill>
                <a:schemeClr val="tx1"/>
              </a:solidFill>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Picture 2" descr="flagella"/>
          <p:cNvPicPr>
            <a:picLocks noChangeAspect="1" noChangeArrowheads="1"/>
          </p:cNvPicPr>
          <p:nvPr/>
        </p:nvPicPr>
        <p:blipFill>
          <a:blip r:embed="rId2"/>
          <a:srcRect/>
          <a:stretch>
            <a:fillRect/>
          </a:stretch>
        </p:blipFill>
        <p:spPr bwMode="auto">
          <a:xfrm>
            <a:off x="0" y="928688"/>
            <a:ext cx="9144000" cy="5929312"/>
          </a:xfrm>
          <a:prstGeom prst="rect">
            <a:avLst/>
          </a:prstGeom>
          <a:noFill/>
          <a:ln w="9525">
            <a:noFill/>
            <a:miter lim="800000"/>
            <a:headEnd/>
            <a:tailEnd/>
          </a:ln>
        </p:spPr>
      </p:pic>
      <p:sp>
        <p:nvSpPr>
          <p:cNvPr id="35843" name="Rectangle 3"/>
          <p:cNvSpPr>
            <a:spLocks noChangeArrowheads="1"/>
          </p:cNvSpPr>
          <p:nvPr/>
        </p:nvSpPr>
        <p:spPr bwMode="auto">
          <a:xfrm>
            <a:off x="3470275" y="115888"/>
            <a:ext cx="2714625" cy="708025"/>
          </a:xfrm>
          <a:prstGeom prst="rect">
            <a:avLst/>
          </a:prstGeom>
          <a:noFill/>
          <a:ln w="9525">
            <a:noFill/>
            <a:miter lim="800000"/>
            <a:headEnd/>
            <a:tailEnd/>
          </a:ln>
          <a:effectLst/>
        </p:spPr>
        <p:txBody>
          <a:bodyPr anchor="ctr">
            <a:spAutoFit/>
          </a:bodyPr>
          <a:lstStyle/>
          <a:p>
            <a:pPr algn="ctr">
              <a:defRPr/>
            </a:pPr>
            <a:r>
              <a:rPr lang="en-US" sz="4000" b="1" dirty="0">
                <a:solidFill>
                  <a:schemeClr val="accent1">
                    <a:lumMod val="75000"/>
                  </a:schemeClr>
                </a:solidFill>
                <a:latin typeface="Times New Roman" pitchFamily="18" charset="0"/>
                <a:ea typeface="Times New Roman" pitchFamily="18" charset="0"/>
                <a:cs typeface="Times New Roman" pitchFamily="18" charset="0"/>
              </a:rPr>
              <a:t>Cilia</a:t>
            </a:r>
            <a:endParaRPr lang="en-US" sz="4000" b="1" dirty="0">
              <a:solidFill>
                <a:schemeClr val="accent1">
                  <a:lumMod val="75000"/>
                </a:schemeClr>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fontAlgn="auto">
              <a:spcAft>
                <a:spcPts val="0"/>
              </a:spcAft>
              <a:defRPr/>
            </a:pPr>
            <a:r>
              <a:rPr lang="en-US" b="1" dirty="0" smtClean="0">
                <a:solidFill>
                  <a:schemeClr val="accent1">
                    <a:lumMod val="75000"/>
                  </a:schemeClr>
                </a:solidFill>
                <a:latin typeface="Cambria" panose="02040503050406030204" pitchFamily="18" charset="0"/>
              </a:rPr>
              <a:t>10. Cytoskeleton:</a:t>
            </a:r>
            <a:r>
              <a:rPr lang="en-US" dirty="0" smtClean="0"/>
              <a:t/>
            </a:r>
            <a:br>
              <a:rPr lang="en-US" dirty="0" smtClean="0"/>
            </a:br>
            <a:endParaRPr lang="ar-IQ" dirty="0"/>
          </a:p>
        </p:txBody>
      </p:sp>
      <p:sp>
        <p:nvSpPr>
          <p:cNvPr id="48130" name="عنصر نائب للمحتوى 2"/>
          <p:cNvSpPr>
            <a:spLocks noGrp="1"/>
          </p:cNvSpPr>
          <p:nvPr>
            <p:ph idx="1"/>
          </p:nvPr>
        </p:nvSpPr>
        <p:spPr>
          <a:xfrm>
            <a:off x="0" y="1071563"/>
            <a:ext cx="8991600" cy="5786437"/>
          </a:xfrm>
        </p:spPr>
        <p:txBody>
          <a:bodyPr/>
          <a:lstStyle/>
          <a:p>
            <a:pPr algn="l" rtl="0"/>
            <a:r>
              <a:rPr lang="en-US" smtClean="0">
                <a:solidFill>
                  <a:schemeClr val="tx1"/>
                </a:solidFill>
                <a:latin typeface="Cambria" pitchFamily="18" charset="0"/>
                <a:cs typeface="Tahoma" pitchFamily="34" charset="0"/>
              </a:rPr>
              <a:t>The cytoskeleton is a network of interconnected filaments and tubules that extends from the nucleus to the plasma membrane in eukaryotic cell.</a:t>
            </a:r>
          </a:p>
          <a:p>
            <a:pPr algn="l" rtl="0"/>
            <a:r>
              <a:rPr lang="en-US" smtClean="0">
                <a:solidFill>
                  <a:schemeClr val="tx1"/>
                </a:solidFill>
                <a:latin typeface="Cambria" pitchFamily="18" charset="0"/>
                <a:cs typeface="Tahoma" pitchFamily="34" charset="0"/>
              </a:rPr>
              <a:t>It is a dynamic structure that maintains cell shape, protects the cell, enables cellular motion (using structures such as flagella, </a:t>
            </a:r>
            <a:r>
              <a:rPr lang="en-US" smtClean="0">
                <a:solidFill>
                  <a:schemeClr val="tx1"/>
                </a:solidFill>
                <a:latin typeface="Cambria" pitchFamily="18" charset="0"/>
                <a:cs typeface="Tahoma" pitchFamily="34" charset="0"/>
                <a:hlinkClick r:id="rId2" tooltip="Cilium"/>
              </a:rPr>
              <a:t>cilia</a:t>
            </a:r>
            <a:r>
              <a:rPr lang="en-US" smtClean="0">
                <a:solidFill>
                  <a:schemeClr val="tx1"/>
                </a:solidFill>
                <a:latin typeface="Cambria" pitchFamily="18" charset="0"/>
                <a:cs typeface="Tahoma" pitchFamily="34" charset="0"/>
              </a:rPr>
              <a:t> and </a:t>
            </a:r>
            <a:r>
              <a:rPr lang="en-US" smtClean="0">
                <a:solidFill>
                  <a:schemeClr val="tx1"/>
                </a:solidFill>
                <a:latin typeface="Cambria" pitchFamily="18" charset="0"/>
                <a:cs typeface="Tahoma" pitchFamily="34" charset="0"/>
                <a:hlinkClick r:id="rId3" tooltip="Lamellipodia"/>
              </a:rPr>
              <a:t>lamellipodia</a:t>
            </a:r>
            <a:r>
              <a:rPr lang="en-US" smtClean="0">
                <a:solidFill>
                  <a:schemeClr val="tx1"/>
                </a:solidFill>
                <a:latin typeface="Cambria" pitchFamily="18" charset="0"/>
                <a:cs typeface="Tahoma" pitchFamily="34" charset="0"/>
              </a:rPr>
              <a:t>), and plays important roles in both intracellular transport (the movement of </a:t>
            </a:r>
            <a:r>
              <a:rPr lang="en-US" smtClean="0">
                <a:solidFill>
                  <a:schemeClr val="tx1"/>
                </a:solidFill>
                <a:latin typeface="Cambria" pitchFamily="18" charset="0"/>
                <a:cs typeface="Tahoma" pitchFamily="34" charset="0"/>
                <a:hlinkClick r:id="rId4" tooltip="Vesicle (biology)"/>
              </a:rPr>
              <a:t>vesicles</a:t>
            </a:r>
            <a:r>
              <a:rPr lang="en-US" smtClean="0">
                <a:solidFill>
                  <a:schemeClr val="tx1"/>
                </a:solidFill>
                <a:latin typeface="Cambria" pitchFamily="18" charset="0"/>
                <a:cs typeface="Tahoma" pitchFamily="34" charset="0"/>
              </a:rPr>
              <a:t> and organelles, for example) and </a:t>
            </a:r>
            <a:r>
              <a:rPr lang="en-US" smtClean="0">
                <a:solidFill>
                  <a:schemeClr val="tx1"/>
                </a:solidFill>
                <a:latin typeface="Cambria" pitchFamily="18" charset="0"/>
                <a:cs typeface="Tahoma" pitchFamily="34" charset="0"/>
                <a:hlinkClick r:id="rId5" tooltip="Cell division"/>
              </a:rPr>
              <a:t>cellular division</a:t>
            </a:r>
            <a:r>
              <a:rPr lang="en-US" smtClean="0">
                <a:solidFill>
                  <a:schemeClr val="tx1"/>
                </a:solidFill>
                <a:latin typeface="Cambria" pitchFamily="18" charset="0"/>
                <a:cs typeface="Tahoma" pitchFamily="34" charset="0"/>
              </a:rPr>
              <a:t>.</a:t>
            </a:r>
          </a:p>
          <a:p>
            <a:pPr algn="l"/>
            <a:endParaRPr lang="ar-IQ" smtClean="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51050" y="2259013"/>
            <a:ext cx="4418013" cy="1200150"/>
          </a:xfrm>
          <a:prstGeom prst="rect">
            <a:avLst/>
          </a:prstGeom>
        </p:spPr>
        <p:txBody>
          <a:bodyPr wrap="none">
            <a:spAutoFit/>
          </a:bodyPr>
          <a:lstStyle/>
          <a:p>
            <a:pPr algn="r" rtl="1" fontAlgn="auto">
              <a:spcBef>
                <a:spcPts val="0"/>
              </a:spcBef>
              <a:spcAft>
                <a:spcPts val="0"/>
              </a:spcAft>
              <a:defRPr/>
            </a:pPr>
            <a:r>
              <a:rPr lang="en-US" altLang="ar-IQ" sz="7200" kern="0" dirty="0">
                <a:solidFill>
                  <a:srgbClr val="CBCBCB"/>
                </a:solidFill>
                <a:effectLst>
                  <a:outerShdw blurRad="38100" dist="38100" dir="2700000" algn="tl">
                    <a:srgbClr val="000000"/>
                  </a:outerShdw>
                </a:effectLst>
                <a:latin typeface="Times New Roman"/>
                <a:ea typeface="+mj-ea"/>
                <a:cs typeface="+mj-cs"/>
              </a:rPr>
              <a:t>THE END!</a:t>
            </a:r>
            <a:endParaRPr lang="ar-IQ" kern="0" dirty="0">
              <a:solidFill>
                <a:sysClr val="windowText" lastClr="000000"/>
              </a:solidFill>
              <a:latin typeface="+mn-lt"/>
              <a:cs typeface="+mn-cs"/>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fontAlgn="auto">
              <a:spcAft>
                <a:spcPts val="0"/>
              </a:spcAft>
              <a:defRPr/>
            </a:pPr>
            <a:r>
              <a:rPr lang="en-US" b="1" dirty="0" smtClean="0">
                <a:solidFill>
                  <a:schemeClr val="accent1">
                    <a:lumMod val="75000"/>
                  </a:schemeClr>
                </a:solidFill>
                <a:latin typeface="Cambria" panose="02040503050406030204" pitchFamily="18" charset="0"/>
              </a:rPr>
              <a:t>5. Golgi apparatus:</a:t>
            </a:r>
            <a:r>
              <a:rPr lang="en-US" dirty="0" smtClean="0">
                <a:solidFill>
                  <a:schemeClr val="accent1">
                    <a:lumMod val="75000"/>
                  </a:schemeClr>
                </a:solidFill>
                <a:latin typeface="Cambria" panose="02040503050406030204" pitchFamily="18" charset="0"/>
              </a:rPr>
              <a:t/>
            </a:r>
            <a:br>
              <a:rPr lang="en-US" dirty="0" smtClean="0">
                <a:solidFill>
                  <a:schemeClr val="accent1">
                    <a:lumMod val="75000"/>
                  </a:schemeClr>
                </a:solidFill>
                <a:latin typeface="Cambria" panose="02040503050406030204" pitchFamily="18" charset="0"/>
              </a:rPr>
            </a:br>
            <a:endParaRPr lang="ar-IQ" dirty="0">
              <a:solidFill>
                <a:schemeClr val="accent1">
                  <a:lumMod val="75000"/>
                </a:schemeClr>
              </a:solidFill>
              <a:latin typeface="Cambria" panose="02040503050406030204" pitchFamily="18" charset="0"/>
            </a:endParaRPr>
          </a:p>
        </p:txBody>
      </p:sp>
      <p:sp>
        <p:nvSpPr>
          <p:cNvPr id="3" name="عنصر نائب للمحتوى 2"/>
          <p:cNvSpPr>
            <a:spLocks noGrp="1"/>
          </p:cNvSpPr>
          <p:nvPr>
            <p:ph idx="1"/>
          </p:nvPr>
        </p:nvSpPr>
        <p:spPr>
          <a:xfrm>
            <a:off x="0" y="1071563"/>
            <a:ext cx="8991600" cy="5786437"/>
          </a:xfrm>
        </p:spPr>
        <p:txBody>
          <a:bodyPr>
            <a:normAutofit/>
          </a:bodyPr>
          <a:lstStyle/>
          <a:p>
            <a:pPr algn="l" rtl="0">
              <a:lnSpc>
                <a:spcPct val="80000"/>
              </a:lnSpc>
            </a:pPr>
            <a:r>
              <a:rPr lang="en-US" sz="3000" smtClean="0">
                <a:solidFill>
                  <a:schemeClr val="tx1"/>
                </a:solidFill>
                <a:latin typeface="Cambria" pitchFamily="18" charset="0"/>
                <a:cs typeface="Tahoma" pitchFamily="34" charset="0"/>
              </a:rPr>
              <a:t>The Golgi apparatus (GA), also called Golgi body or Golgi complex, is a series of three to twenty cup-shaped, membrane-covered sacs. </a:t>
            </a:r>
          </a:p>
          <a:p>
            <a:pPr algn="l" rtl="0">
              <a:lnSpc>
                <a:spcPct val="80000"/>
              </a:lnSpc>
            </a:pPr>
            <a:r>
              <a:rPr lang="en-US" sz="3000" smtClean="0">
                <a:solidFill>
                  <a:schemeClr val="tx1"/>
                </a:solidFill>
                <a:latin typeface="Cambria" pitchFamily="18" charset="0"/>
                <a:cs typeface="Tahoma" pitchFamily="34" charset="0"/>
              </a:rPr>
              <a:t>The inner face is directed to the plasma membrane. The GA processes, packages, storage, and distributes molecules about or from the cell. </a:t>
            </a:r>
          </a:p>
          <a:p>
            <a:pPr algn="l" rtl="0">
              <a:lnSpc>
                <a:spcPct val="80000"/>
              </a:lnSpc>
            </a:pPr>
            <a:r>
              <a:rPr lang="en-US" sz="3000" smtClean="0">
                <a:solidFill>
                  <a:schemeClr val="tx1"/>
                </a:solidFill>
                <a:latin typeface="Cambria" pitchFamily="18" charset="0"/>
                <a:cs typeface="Tahoma" pitchFamily="34" charset="0"/>
              </a:rPr>
              <a:t>It is also said to be involved in secretion. </a:t>
            </a:r>
          </a:p>
          <a:p>
            <a:pPr algn="l" rtl="0">
              <a:lnSpc>
                <a:spcPct val="80000"/>
              </a:lnSpc>
            </a:pPr>
            <a:r>
              <a:rPr lang="en-US" sz="3000" smtClean="0">
                <a:solidFill>
                  <a:schemeClr val="tx1"/>
                </a:solidFill>
                <a:latin typeface="Cambria" pitchFamily="18" charset="0"/>
                <a:cs typeface="Tahoma" pitchFamily="34" charset="0"/>
              </a:rPr>
              <a:t>It modifies proteins and lipids (fats) that have been built in the ER and prepares them for export as outside of the cell.</a:t>
            </a:r>
          </a:p>
          <a:p>
            <a:pPr algn="l" rtl="0">
              <a:lnSpc>
                <a:spcPct val="80000"/>
              </a:lnSpc>
            </a:pPr>
            <a:r>
              <a:rPr lang="en-US" sz="3000" smtClean="0">
                <a:solidFill>
                  <a:schemeClr val="tx1"/>
                </a:solidFill>
                <a:latin typeface="Cambria" pitchFamily="18" charset="0"/>
                <a:cs typeface="Tahoma" pitchFamily="34" charset="0"/>
              </a:rPr>
              <a:t> They also build lysosomes. </a:t>
            </a:r>
          </a:p>
          <a:p>
            <a:pPr algn="l" rtl="0">
              <a:lnSpc>
                <a:spcPct val="80000"/>
              </a:lnSpc>
            </a:pPr>
            <a:r>
              <a:rPr lang="en-US" sz="3000" smtClean="0">
                <a:solidFill>
                  <a:schemeClr val="tx1"/>
                </a:solidFill>
                <a:latin typeface="Cambria" pitchFamily="18" charset="0"/>
                <a:cs typeface="Tahoma" pitchFamily="34" charset="0"/>
              </a:rPr>
              <a:t>The number of GAs in each cell varies according to its function, but animal cells generally contain between ten and twenty per cell.</a:t>
            </a:r>
          </a:p>
          <a:p>
            <a:pPr algn="l" rtl="0">
              <a:lnSpc>
                <a:spcPct val="80000"/>
              </a:lnSpc>
            </a:pPr>
            <a:endParaRPr lang="ar-IQ" sz="3000" smtClean="0">
              <a:solidFill>
                <a:schemeClr val="tx1"/>
              </a:solidFill>
              <a:latin typeface="Cambria" pitchFamily="18" charset="0"/>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2" descr="image107"/>
          <p:cNvPicPr>
            <a:picLocks noChangeAspect="1" noChangeArrowheads="1"/>
          </p:cNvPicPr>
          <p:nvPr/>
        </p:nvPicPr>
        <p:blipFill>
          <a:blip r:embed="rId2"/>
          <a:srcRect/>
          <a:stretch>
            <a:fillRect/>
          </a:stretch>
        </p:blipFill>
        <p:spPr bwMode="auto">
          <a:xfrm>
            <a:off x="0" y="1000125"/>
            <a:ext cx="9144000" cy="5857875"/>
          </a:xfrm>
          <a:prstGeom prst="rect">
            <a:avLst/>
          </a:prstGeom>
          <a:noFill/>
          <a:ln w="9525">
            <a:noFill/>
            <a:miter lim="800000"/>
            <a:headEnd/>
            <a:tailEnd/>
          </a:ln>
        </p:spPr>
      </p:pic>
      <p:sp>
        <p:nvSpPr>
          <p:cNvPr id="2051" name="Rectangle 3"/>
          <p:cNvSpPr>
            <a:spLocks noChangeArrowheads="1"/>
          </p:cNvSpPr>
          <p:nvPr/>
        </p:nvSpPr>
        <p:spPr bwMode="auto">
          <a:xfrm>
            <a:off x="2643188" y="0"/>
            <a:ext cx="3378200" cy="1138238"/>
          </a:xfrm>
          <a:prstGeom prst="rect">
            <a:avLst/>
          </a:prstGeom>
          <a:noFill/>
          <a:ln w="9525">
            <a:noFill/>
            <a:miter lim="800000"/>
            <a:headEnd/>
            <a:tailEnd/>
          </a:ln>
          <a:effectLst/>
        </p:spPr>
        <p:txBody>
          <a:bodyPr wrap="none" anchor="ctr">
            <a:spAutoFit/>
          </a:bodyPr>
          <a:lstStyle/>
          <a:p>
            <a:r>
              <a:rPr lang="en-US" sz="3600" b="1">
                <a:solidFill>
                  <a:srgbClr val="E75C01"/>
                </a:solidFill>
                <a:latin typeface="Times New Roman" pitchFamily="18" charset="0"/>
                <a:cs typeface="Times New Roman" pitchFamily="18" charset="0"/>
              </a:rPr>
              <a:t>Golgi apparatus</a:t>
            </a:r>
          </a:p>
          <a:p>
            <a:pPr eaLnBrk="0" hangingPunct="0"/>
            <a:endParaRPr lang="en-US" sz="3200" b="1">
              <a:latin typeface="Franklin Gothic Medium" pitchFamily="34" charset="0"/>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fontAlgn="auto">
              <a:spcAft>
                <a:spcPts val="0"/>
              </a:spcAft>
              <a:defRPr/>
            </a:pPr>
            <a:r>
              <a:rPr lang="en-US" b="1" dirty="0" smtClean="0">
                <a:solidFill>
                  <a:schemeClr val="accent1">
                    <a:lumMod val="75000"/>
                  </a:schemeClr>
                </a:solidFill>
                <a:latin typeface="Cambria" panose="02040503050406030204" pitchFamily="18" charset="0"/>
              </a:rPr>
              <a:t>6. Lysosomes:</a:t>
            </a:r>
            <a:endParaRPr lang="en-US" dirty="0">
              <a:solidFill>
                <a:schemeClr val="accent1">
                  <a:lumMod val="75000"/>
                </a:schemeClr>
              </a:solidFill>
              <a:latin typeface="Cambria" panose="02040503050406030204" pitchFamily="18" charset="0"/>
            </a:endParaRPr>
          </a:p>
        </p:txBody>
      </p:sp>
      <p:sp>
        <p:nvSpPr>
          <p:cNvPr id="3" name="عنصر نائب للمحتوى 2"/>
          <p:cNvSpPr>
            <a:spLocks noGrp="1"/>
          </p:cNvSpPr>
          <p:nvPr>
            <p:ph idx="1"/>
          </p:nvPr>
        </p:nvSpPr>
        <p:spPr>
          <a:xfrm>
            <a:off x="0" y="1357313"/>
            <a:ext cx="8991600" cy="5500687"/>
          </a:xfrm>
        </p:spPr>
        <p:txBody>
          <a:bodyPr>
            <a:normAutofit/>
          </a:bodyPr>
          <a:lstStyle/>
          <a:p>
            <a:pPr algn="l" rtl="0">
              <a:lnSpc>
                <a:spcPct val="80000"/>
              </a:lnSpc>
            </a:pPr>
            <a:r>
              <a:rPr lang="en-US" sz="2700" smtClean="0">
                <a:solidFill>
                  <a:schemeClr val="tx1"/>
                </a:solidFill>
                <a:latin typeface="Cambria" pitchFamily="18" charset="0"/>
                <a:cs typeface="Tahoma" pitchFamily="34" charset="0"/>
              </a:rPr>
              <a:t>A membrane-bounded </a:t>
            </a:r>
            <a:r>
              <a:rPr lang="en-US" sz="2700" smtClean="0">
                <a:solidFill>
                  <a:schemeClr val="tx1"/>
                </a:solidFill>
                <a:latin typeface="Cambria" pitchFamily="18" charset="0"/>
                <a:cs typeface="Tahoma" pitchFamily="34" charset="0"/>
                <a:hlinkClick r:id="rId2"/>
              </a:rPr>
              <a:t>organelle</a:t>
            </a:r>
            <a:r>
              <a:rPr lang="en-US" sz="2700" smtClean="0">
                <a:solidFill>
                  <a:schemeClr val="tx1"/>
                </a:solidFill>
                <a:latin typeface="Cambria" pitchFamily="18" charset="0"/>
                <a:cs typeface="Tahoma" pitchFamily="34" charset="0"/>
              </a:rPr>
              <a:t>, produced by the golgi apparatus, found in the </a:t>
            </a:r>
            <a:r>
              <a:rPr lang="en-US" sz="2700" smtClean="0">
                <a:solidFill>
                  <a:schemeClr val="tx1"/>
                </a:solidFill>
                <a:latin typeface="Cambria" pitchFamily="18" charset="0"/>
                <a:cs typeface="Tahoma" pitchFamily="34" charset="0"/>
                <a:hlinkClick r:id="rId3"/>
              </a:rPr>
              <a:t>cytoplasm</a:t>
            </a:r>
            <a:r>
              <a:rPr lang="en-US" sz="2700" smtClean="0">
                <a:solidFill>
                  <a:schemeClr val="tx1"/>
                </a:solidFill>
                <a:latin typeface="Cambria" pitchFamily="18" charset="0"/>
                <a:cs typeface="Tahoma" pitchFamily="34" charset="0"/>
              </a:rPr>
              <a:t> of </a:t>
            </a:r>
            <a:r>
              <a:rPr lang="en-US" sz="2700" smtClean="0">
                <a:solidFill>
                  <a:schemeClr val="tx1"/>
                </a:solidFill>
                <a:latin typeface="Cambria" pitchFamily="18" charset="0"/>
                <a:cs typeface="Tahoma" pitchFamily="34" charset="0"/>
                <a:hlinkClick r:id="rId4"/>
              </a:rPr>
              <a:t>eukaryotic cells</a:t>
            </a:r>
            <a:r>
              <a:rPr lang="en-US" sz="2700" smtClean="0">
                <a:solidFill>
                  <a:schemeClr val="tx1"/>
                </a:solidFill>
                <a:latin typeface="Cambria" pitchFamily="18" charset="0"/>
                <a:cs typeface="Tahoma" pitchFamily="34" charset="0"/>
              </a:rPr>
              <a:t>,</a:t>
            </a:r>
          </a:p>
          <a:p>
            <a:pPr algn="l" rtl="0">
              <a:lnSpc>
                <a:spcPct val="80000"/>
              </a:lnSpc>
            </a:pPr>
            <a:r>
              <a:rPr lang="en-US" sz="2700" smtClean="0">
                <a:solidFill>
                  <a:schemeClr val="tx1"/>
                </a:solidFill>
                <a:latin typeface="Cambria" pitchFamily="18" charset="0"/>
                <a:cs typeface="Tahoma" pitchFamily="34" charset="0"/>
              </a:rPr>
              <a:t> it has a diameter of about 50–3,000 nm.</a:t>
            </a:r>
          </a:p>
          <a:p>
            <a:pPr algn="l" rtl="0">
              <a:lnSpc>
                <a:spcPct val="80000"/>
              </a:lnSpc>
            </a:pPr>
            <a:r>
              <a:rPr lang="en-US" sz="2700" smtClean="0">
                <a:solidFill>
                  <a:schemeClr val="tx1"/>
                </a:solidFill>
                <a:latin typeface="Cambria" pitchFamily="18" charset="0"/>
                <a:cs typeface="Tahoma" pitchFamily="34" charset="0"/>
              </a:rPr>
              <a:t> Lysosomes contain hydrolytic digestive enzymes.</a:t>
            </a:r>
          </a:p>
          <a:p>
            <a:pPr algn="l" rtl="0">
              <a:lnSpc>
                <a:spcPct val="80000"/>
              </a:lnSpc>
            </a:pPr>
            <a:r>
              <a:rPr lang="en-US" sz="2700" smtClean="0">
                <a:solidFill>
                  <a:schemeClr val="tx1"/>
                </a:solidFill>
                <a:latin typeface="Cambria" pitchFamily="18" charset="0"/>
                <a:cs typeface="Tahoma" pitchFamily="34" charset="0"/>
              </a:rPr>
              <a:t>It acts as the "garbage disposal" of the </a:t>
            </a:r>
            <a:r>
              <a:rPr lang="en-US" sz="2700" smtClean="0">
                <a:solidFill>
                  <a:schemeClr val="tx1"/>
                </a:solidFill>
                <a:latin typeface="Cambria" pitchFamily="18" charset="0"/>
                <a:cs typeface="Tahoma" pitchFamily="34" charset="0"/>
                <a:hlinkClick r:id="rId5"/>
              </a:rPr>
              <a:t>cell</a:t>
            </a:r>
            <a:r>
              <a:rPr lang="en-US" sz="2700" smtClean="0">
                <a:solidFill>
                  <a:schemeClr val="tx1"/>
                </a:solidFill>
                <a:latin typeface="Cambria" pitchFamily="18" charset="0"/>
                <a:cs typeface="Tahoma" pitchFamily="34" charset="0"/>
              </a:rPr>
              <a:t> by breaking down cell components (proteins, lipids, carbohydrates and other macromolecules into simple compounds) which are then returned to the cytoplasm as new cell-building materials.</a:t>
            </a:r>
          </a:p>
          <a:p>
            <a:pPr algn="l" rtl="0">
              <a:lnSpc>
                <a:spcPct val="80000"/>
              </a:lnSpc>
            </a:pPr>
            <a:r>
              <a:rPr lang="en-US" sz="2700" smtClean="0">
                <a:solidFill>
                  <a:schemeClr val="tx1"/>
                </a:solidFill>
                <a:latin typeface="Cambria" pitchFamily="18" charset="0"/>
                <a:cs typeface="Tahoma" pitchFamily="34" charset="0"/>
              </a:rPr>
              <a:t> It also transports the undigested material for removal. Also Organelle that makes protein for the cell. </a:t>
            </a:r>
          </a:p>
          <a:p>
            <a:pPr algn="l" rtl="0">
              <a:lnSpc>
                <a:spcPct val="80000"/>
              </a:lnSpc>
            </a:pPr>
            <a:r>
              <a:rPr lang="en-US" sz="2700" smtClean="0">
                <a:solidFill>
                  <a:schemeClr val="tx1"/>
                </a:solidFill>
                <a:latin typeface="Cambria" pitchFamily="18" charset="0"/>
                <a:cs typeface="Tahoma" pitchFamily="34" charset="0"/>
              </a:rPr>
              <a:t>The interior of a lysosome is strongly acidic, and its enzymes are active at an acid </a:t>
            </a:r>
            <a:r>
              <a:rPr lang="en-US" sz="2700" smtClean="0">
                <a:solidFill>
                  <a:schemeClr val="tx1"/>
                </a:solidFill>
                <a:latin typeface="Cambria" pitchFamily="18" charset="0"/>
                <a:cs typeface="Tahoma" pitchFamily="34" charset="0"/>
                <a:hlinkClick r:id="rId6"/>
              </a:rPr>
              <a:t>pH</a:t>
            </a:r>
            <a:r>
              <a:rPr lang="en-US" sz="2700" smtClean="0">
                <a:solidFill>
                  <a:schemeClr val="tx1"/>
                </a:solidFill>
                <a:latin typeface="Cambria" pitchFamily="18" charset="0"/>
                <a:cs typeface="Tahoma" pitchFamily="34" charset="0"/>
              </a:rPr>
              <a:t>. Lysosomes are found in all eukaryotic cells, but are most numerous in disease-fighting cells, such as </a:t>
            </a:r>
            <a:r>
              <a:rPr lang="en-US" sz="2700" smtClean="0">
                <a:solidFill>
                  <a:schemeClr val="tx1"/>
                </a:solidFill>
                <a:latin typeface="Cambria" pitchFamily="18" charset="0"/>
                <a:cs typeface="Tahoma" pitchFamily="34" charset="0"/>
                <a:hlinkClick r:id="rId7"/>
              </a:rPr>
              <a:t>leukocytes</a:t>
            </a:r>
            <a:r>
              <a:rPr lang="en-US" sz="2700" smtClean="0">
                <a:solidFill>
                  <a:schemeClr val="tx1"/>
                </a:solidFill>
                <a:latin typeface="Cambria" pitchFamily="18" charset="0"/>
                <a:cs typeface="Tahoma" pitchFamily="34" charset="0"/>
              </a:rPr>
              <a:t> (WBC).</a:t>
            </a:r>
          </a:p>
          <a:p>
            <a:pPr algn="l">
              <a:lnSpc>
                <a:spcPct val="80000"/>
              </a:lnSpc>
            </a:pPr>
            <a:endParaRPr lang="ar-IQ" sz="2700" smtClean="0">
              <a:solidFill>
                <a:schemeClr val="tx1"/>
              </a:solidFill>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2" descr="lysosome"/>
          <p:cNvPicPr>
            <a:picLocks noChangeAspect="1" noChangeArrowheads="1"/>
          </p:cNvPicPr>
          <p:nvPr/>
        </p:nvPicPr>
        <p:blipFill>
          <a:blip r:embed="rId2"/>
          <a:srcRect/>
          <a:stretch>
            <a:fillRect/>
          </a:stretch>
        </p:blipFill>
        <p:spPr bwMode="auto">
          <a:xfrm>
            <a:off x="0" y="1071563"/>
            <a:ext cx="9144000" cy="5786437"/>
          </a:xfrm>
          <a:prstGeom prst="rect">
            <a:avLst/>
          </a:prstGeom>
          <a:noFill/>
          <a:ln w="9525">
            <a:noFill/>
            <a:miter lim="800000"/>
            <a:headEnd/>
            <a:tailEnd/>
          </a:ln>
        </p:spPr>
      </p:pic>
      <p:sp>
        <p:nvSpPr>
          <p:cNvPr id="27651" name="Rectangle 3"/>
          <p:cNvSpPr>
            <a:spLocks noChangeArrowheads="1"/>
          </p:cNvSpPr>
          <p:nvPr/>
        </p:nvSpPr>
        <p:spPr bwMode="auto">
          <a:xfrm>
            <a:off x="3214688" y="0"/>
            <a:ext cx="2524125" cy="708025"/>
          </a:xfrm>
          <a:prstGeom prst="rect">
            <a:avLst/>
          </a:prstGeom>
          <a:noFill/>
          <a:ln w="9525">
            <a:noFill/>
            <a:miter lim="800000"/>
            <a:headEnd/>
            <a:tailEnd/>
          </a:ln>
          <a:effectLst/>
        </p:spPr>
        <p:txBody>
          <a:bodyPr wrap="none" anchor="ctr">
            <a:spAutoFit/>
          </a:bodyPr>
          <a:lstStyle/>
          <a:p>
            <a:pPr algn="ctr">
              <a:defRPr/>
            </a:pPr>
            <a:r>
              <a:rPr lang="en-US" sz="4000" b="1" dirty="0">
                <a:solidFill>
                  <a:schemeClr val="accent1">
                    <a:lumMod val="75000"/>
                  </a:schemeClr>
                </a:solidFill>
                <a:latin typeface="Times New Roman" pitchFamily="18" charset="0"/>
                <a:ea typeface="Times New Roman" pitchFamily="18" charset="0"/>
                <a:cs typeface="Times New Roman" pitchFamily="18" charset="0"/>
              </a:rPr>
              <a:t>Lysosomes</a:t>
            </a:r>
            <a:endParaRPr lang="en-US" sz="4000" b="1" dirty="0">
              <a:solidFill>
                <a:schemeClr val="accent1">
                  <a:lumMod val="75000"/>
                </a:schemeClr>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fontAlgn="auto">
              <a:spcAft>
                <a:spcPts val="0"/>
              </a:spcAft>
              <a:defRPr/>
            </a:pPr>
            <a:r>
              <a:rPr lang="en-US" b="1" dirty="0" smtClean="0">
                <a:solidFill>
                  <a:schemeClr val="accent1">
                    <a:lumMod val="75000"/>
                  </a:schemeClr>
                </a:solidFill>
                <a:latin typeface="Cambria" panose="02040503050406030204" pitchFamily="18" charset="0"/>
              </a:rPr>
              <a:t>7. Mitochondria:</a:t>
            </a:r>
            <a:r>
              <a:rPr lang="en-US" dirty="0" smtClean="0">
                <a:solidFill>
                  <a:schemeClr val="accent1">
                    <a:lumMod val="75000"/>
                  </a:schemeClr>
                </a:solidFill>
                <a:latin typeface="Cambria" panose="02040503050406030204" pitchFamily="18" charset="0"/>
              </a:rPr>
              <a:t/>
            </a:r>
            <a:br>
              <a:rPr lang="en-US" dirty="0" smtClean="0">
                <a:solidFill>
                  <a:schemeClr val="accent1">
                    <a:lumMod val="75000"/>
                  </a:schemeClr>
                </a:solidFill>
                <a:latin typeface="Cambria" panose="02040503050406030204" pitchFamily="18" charset="0"/>
              </a:rPr>
            </a:br>
            <a:endParaRPr lang="ar-IQ" dirty="0">
              <a:solidFill>
                <a:schemeClr val="accent1">
                  <a:lumMod val="75000"/>
                </a:schemeClr>
              </a:solidFill>
              <a:latin typeface="Cambria" panose="02040503050406030204" pitchFamily="18" charset="0"/>
            </a:endParaRPr>
          </a:p>
        </p:txBody>
      </p:sp>
      <p:sp>
        <p:nvSpPr>
          <p:cNvPr id="40962" name="عنصر نائب للمحتوى 2"/>
          <p:cNvSpPr>
            <a:spLocks noGrp="1"/>
          </p:cNvSpPr>
          <p:nvPr>
            <p:ph idx="1"/>
          </p:nvPr>
        </p:nvSpPr>
        <p:spPr>
          <a:xfrm>
            <a:off x="0" y="1214438"/>
            <a:ext cx="8686800" cy="4525962"/>
          </a:xfrm>
        </p:spPr>
        <p:txBody>
          <a:bodyPr/>
          <a:lstStyle/>
          <a:p>
            <a:pPr algn="l" rtl="0"/>
            <a:r>
              <a:rPr lang="en-US" sz="2400" smtClean="0">
                <a:solidFill>
                  <a:schemeClr val="tx1"/>
                </a:solidFill>
                <a:cs typeface="Tahoma" pitchFamily="34" charset="0"/>
              </a:rPr>
              <a:t>The mitochondria are specialized, it has a diameter of about 1-2 µm, oval-shaped cellular compartments. Mitochondria have a double membrane, the outer membrane is smooth, the inner membrane called cristae contains numerous folding to increase surface area. Attached to the cristae are small granules of unknown composition and function. The mitochondria are responsible for the aerobic (oxygen dependent) metabolism of the cell. There is also some DNA present in the mitochondria which is probably responsible for the synthesis of messenger RNA necessary to produce protein enzymes. The fluid inside of the mitochondria is called the matrix.</a:t>
            </a:r>
          </a:p>
          <a:p>
            <a:pPr algn="l" rtl="0"/>
            <a:r>
              <a:rPr lang="en-US" sz="2400" smtClean="0">
                <a:solidFill>
                  <a:schemeClr val="tx1"/>
                </a:solidFill>
                <a:cs typeface="Tahoma" pitchFamily="34" charset="0"/>
              </a:rPr>
              <a:t>acts like a digestive system that helps break down nutrients and other materials creating energy. </a:t>
            </a:r>
          </a:p>
          <a:p>
            <a:pPr algn="l" rtl="0"/>
            <a:r>
              <a:rPr lang="en-US" sz="2400" smtClean="0">
                <a:solidFill>
                  <a:schemeClr val="tx1"/>
                </a:solidFill>
                <a:cs typeface="Tahoma" pitchFamily="34" charset="0"/>
              </a:rPr>
              <a:t>          </a:t>
            </a:r>
          </a:p>
          <a:p>
            <a:pPr algn="l"/>
            <a:endParaRPr lang="ar-IQ" sz="2400" smtClean="0">
              <a:solidFill>
                <a:schemeClr val="tx1"/>
              </a:solidFill>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2" descr="MitochondriaSMALL2"/>
          <p:cNvPicPr>
            <a:picLocks noChangeAspect="1" noChangeArrowheads="1"/>
          </p:cNvPicPr>
          <p:nvPr/>
        </p:nvPicPr>
        <p:blipFill>
          <a:blip r:embed="rId2"/>
          <a:srcRect/>
          <a:stretch>
            <a:fillRect/>
          </a:stretch>
        </p:blipFill>
        <p:spPr bwMode="auto">
          <a:xfrm>
            <a:off x="0" y="1143000"/>
            <a:ext cx="9144000" cy="5715000"/>
          </a:xfrm>
          <a:prstGeom prst="rect">
            <a:avLst/>
          </a:prstGeom>
          <a:noFill/>
          <a:ln w="9525">
            <a:noFill/>
            <a:miter lim="800000"/>
            <a:headEnd/>
            <a:tailEnd/>
          </a:ln>
        </p:spPr>
      </p:pic>
      <p:sp>
        <p:nvSpPr>
          <p:cNvPr id="29699" name="Rectangle 3"/>
          <p:cNvSpPr>
            <a:spLocks noChangeArrowheads="1"/>
          </p:cNvSpPr>
          <p:nvPr/>
        </p:nvSpPr>
        <p:spPr bwMode="auto">
          <a:xfrm>
            <a:off x="3000375" y="0"/>
            <a:ext cx="3082925" cy="923925"/>
          </a:xfrm>
          <a:prstGeom prst="rect">
            <a:avLst/>
          </a:prstGeom>
          <a:noFill/>
          <a:ln w="9525">
            <a:noFill/>
            <a:miter lim="800000"/>
            <a:headEnd/>
            <a:tailEnd/>
          </a:ln>
          <a:effectLst/>
        </p:spPr>
        <p:txBody>
          <a:bodyPr wrap="none" anchor="ctr">
            <a:spAutoFit/>
          </a:bodyPr>
          <a:lstStyle/>
          <a:p>
            <a:pPr algn="ctr"/>
            <a:r>
              <a:rPr lang="en-US" sz="3600" b="1">
                <a:solidFill>
                  <a:srgbClr val="E75C01"/>
                </a:solidFill>
                <a:latin typeface="Times New Roman" pitchFamily="18" charset="0"/>
                <a:cs typeface="Times New Roman" pitchFamily="18" charset="0"/>
              </a:rPr>
              <a:t>Mitochondria</a:t>
            </a:r>
          </a:p>
          <a:p>
            <a:pPr algn="ctr" eaLnBrk="0" hangingPunct="0"/>
            <a:endParaRPr lang="en-US"/>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fontAlgn="auto">
              <a:spcAft>
                <a:spcPts val="0"/>
              </a:spcAft>
              <a:defRPr/>
            </a:pPr>
            <a:r>
              <a:rPr lang="en-US" b="1" dirty="0" smtClean="0">
                <a:solidFill>
                  <a:schemeClr val="accent1">
                    <a:lumMod val="75000"/>
                  </a:schemeClr>
                </a:solidFill>
                <a:latin typeface="Cambria" panose="02040503050406030204" pitchFamily="18" charset="0"/>
              </a:rPr>
              <a:t>8. Centrioles:</a:t>
            </a:r>
            <a:r>
              <a:rPr lang="en-US" dirty="0" smtClean="0">
                <a:solidFill>
                  <a:schemeClr val="accent1">
                    <a:lumMod val="75000"/>
                  </a:schemeClr>
                </a:solidFill>
                <a:latin typeface="Cambria" panose="02040503050406030204" pitchFamily="18" charset="0"/>
              </a:rPr>
              <a:t/>
            </a:r>
            <a:br>
              <a:rPr lang="en-US" dirty="0" smtClean="0">
                <a:solidFill>
                  <a:schemeClr val="accent1">
                    <a:lumMod val="75000"/>
                  </a:schemeClr>
                </a:solidFill>
                <a:latin typeface="Cambria" panose="02040503050406030204" pitchFamily="18" charset="0"/>
              </a:rPr>
            </a:br>
            <a:endParaRPr lang="ar-IQ" dirty="0">
              <a:solidFill>
                <a:schemeClr val="accent1">
                  <a:lumMod val="75000"/>
                </a:schemeClr>
              </a:solidFill>
              <a:latin typeface="Cambria" panose="02040503050406030204" pitchFamily="18" charset="0"/>
            </a:endParaRPr>
          </a:p>
        </p:txBody>
      </p:sp>
      <p:sp>
        <p:nvSpPr>
          <p:cNvPr id="3" name="عنصر نائب للمحتوى 2"/>
          <p:cNvSpPr>
            <a:spLocks noGrp="1"/>
          </p:cNvSpPr>
          <p:nvPr>
            <p:ph idx="1"/>
          </p:nvPr>
        </p:nvSpPr>
        <p:spPr>
          <a:xfrm>
            <a:off x="0" y="1214438"/>
            <a:ext cx="8991600" cy="4865687"/>
          </a:xfrm>
        </p:spPr>
        <p:txBody>
          <a:bodyPr>
            <a:normAutofit/>
          </a:bodyPr>
          <a:lstStyle/>
          <a:p>
            <a:pPr algn="l" rtl="0">
              <a:lnSpc>
                <a:spcPct val="90000"/>
              </a:lnSpc>
            </a:pPr>
            <a:r>
              <a:rPr lang="en-US" sz="2700" smtClean="0">
                <a:solidFill>
                  <a:schemeClr val="tx1"/>
                </a:solidFill>
                <a:latin typeface="Cambria" pitchFamily="18" charset="0"/>
                <a:cs typeface="Tahoma" pitchFamily="34" charset="0"/>
              </a:rPr>
              <a:t>Centrioles are short cylinders with a 9+0 pattern of microtubules triplets. May be involved in microtubules organization and in the formation of cilia and flagella.</a:t>
            </a:r>
          </a:p>
          <a:p>
            <a:pPr algn="l" rtl="0">
              <a:lnSpc>
                <a:spcPct val="90000"/>
              </a:lnSpc>
            </a:pPr>
            <a:r>
              <a:rPr lang="en-US" sz="2700" smtClean="0">
                <a:solidFill>
                  <a:schemeClr val="tx1"/>
                </a:solidFill>
                <a:latin typeface="Cambria" pitchFamily="18" charset="0"/>
                <a:cs typeface="Tahoma" pitchFamily="34" charset="0"/>
              </a:rPr>
              <a:t>These paired organelles are typically located together near the nucleus in the centrosome. Within the centrosome, the centrioles are positioned so that they are at right angles to each other. Each centriole is made of nine bundles of microtubules (three per bundle) arranged in a ring.</a:t>
            </a:r>
          </a:p>
          <a:p>
            <a:pPr algn="l" rtl="0">
              <a:lnSpc>
                <a:spcPct val="90000"/>
              </a:lnSpc>
            </a:pPr>
            <a:r>
              <a:rPr lang="en-US" sz="2700" smtClean="0">
                <a:solidFill>
                  <a:schemeClr val="tx1"/>
                </a:solidFill>
                <a:latin typeface="Cambria" pitchFamily="18" charset="0"/>
                <a:cs typeface="Tahoma" pitchFamily="34" charset="0"/>
              </a:rPr>
              <a:t>Centrioles play notable roles in cell division. During interphase of an animal cell, also separate  chromosome pairs during mitosis</a:t>
            </a:r>
          </a:p>
          <a:p>
            <a:pPr algn="l" rtl="0">
              <a:lnSpc>
                <a:spcPct val="90000"/>
              </a:lnSpc>
            </a:pPr>
            <a:endParaRPr lang="ar-IQ" sz="2700" smtClean="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2" descr="CE119900FG0010"/>
          <p:cNvPicPr>
            <a:picLocks noChangeAspect="1" noChangeArrowheads="1"/>
          </p:cNvPicPr>
          <p:nvPr/>
        </p:nvPicPr>
        <p:blipFill>
          <a:blip r:embed="rId2"/>
          <a:srcRect/>
          <a:stretch>
            <a:fillRect/>
          </a:stretch>
        </p:blipFill>
        <p:spPr bwMode="auto">
          <a:xfrm>
            <a:off x="0" y="1428750"/>
            <a:ext cx="9144000" cy="5429250"/>
          </a:xfrm>
          <a:prstGeom prst="rect">
            <a:avLst/>
          </a:prstGeom>
          <a:noFill/>
          <a:ln w="9525">
            <a:noFill/>
            <a:miter lim="800000"/>
            <a:headEnd/>
            <a:tailEnd/>
          </a:ln>
        </p:spPr>
      </p:pic>
      <p:sp>
        <p:nvSpPr>
          <p:cNvPr id="33795" name="Rectangle 3"/>
          <p:cNvSpPr>
            <a:spLocks noChangeArrowheads="1"/>
          </p:cNvSpPr>
          <p:nvPr/>
        </p:nvSpPr>
        <p:spPr bwMode="auto">
          <a:xfrm>
            <a:off x="2500313" y="285750"/>
            <a:ext cx="3714750" cy="923925"/>
          </a:xfrm>
          <a:prstGeom prst="rect">
            <a:avLst/>
          </a:prstGeom>
          <a:noFill/>
          <a:ln w="9525">
            <a:noFill/>
            <a:miter lim="800000"/>
            <a:headEnd/>
            <a:tailEnd/>
          </a:ln>
          <a:effectLst/>
        </p:spPr>
        <p:txBody>
          <a:bodyPr anchor="ctr">
            <a:spAutoFit/>
          </a:bodyPr>
          <a:lstStyle/>
          <a:p>
            <a:pPr algn="ctr"/>
            <a:r>
              <a:rPr lang="en-US" sz="3600" b="1">
                <a:solidFill>
                  <a:srgbClr val="E75C01"/>
                </a:solidFill>
                <a:latin typeface="Times New Roman" pitchFamily="18" charset="0"/>
                <a:cs typeface="Times New Roman" pitchFamily="18" charset="0"/>
              </a:rPr>
              <a:t>Centrioles</a:t>
            </a:r>
          </a:p>
          <a:p>
            <a:pPr eaLnBrk="0" hangingPunct="0"/>
            <a:endParaRPr lang="en-US"/>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صل">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Trek</Template>
  <TotalTime>368</TotalTime>
  <Words>768</Words>
  <Application>Microsoft Office PowerPoint</Application>
  <PresentationFormat>On-screen Show (4:3)</PresentationFormat>
  <Paragraphs>39</Paragraphs>
  <Slides>13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Cambria</vt:lpstr>
      <vt:lpstr>Franklin Gothic Book</vt:lpstr>
      <vt:lpstr>Franklin Gothic Medium</vt:lpstr>
      <vt:lpstr>Tahoma</vt:lpstr>
      <vt:lpstr>Times New Roman</vt:lpstr>
      <vt:lpstr>Wingdings 2</vt:lpstr>
      <vt:lpstr>رحلة</vt:lpstr>
      <vt:lpstr>PowerPoint Presentation</vt:lpstr>
      <vt:lpstr>5. Golgi apparatus: </vt:lpstr>
      <vt:lpstr>PowerPoint Presentation</vt:lpstr>
      <vt:lpstr>6. Lysosomes:</vt:lpstr>
      <vt:lpstr>PowerPoint Presentation</vt:lpstr>
      <vt:lpstr>7. Mitochondria: </vt:lpstr>
      <vt:lpstr>PowerPoint Presentation</vt:lpstr>
      <vt:lpstr>8. Centrioles: </vt:lpstr>
      <vt:lpstr>PowerPoint Presentation</vt:lpstr>
      <vt:lpstr>9. Cilia and Flagella: </vt:lpstr>
      <vt:lpstr>PowerPoint Presentation</vt:lpstr>
      <vt:lpstr>10. Cytoskeleton: </vt:lpstr>
      <vt:lpstr>PowerPoint Presentation</vt:lpstr>
    </vt:vector>
  </TitlesOfParts>
  <Company>Naim Al Hussaini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dc:creator>
  <cp:lastModifiedBy>DR.Ahmed Saker 2O14</cp:lastModifiedBy>
  <cp:revision>32</cp:revision>
  <dcterms:created xsi:type="dcterms:W3CDTF">2013-12-05T15:07:53Z</dcterms:created>
  <dcterms:modified xsi:type="dcterms:W3CDTF">2018-12-04T07:47:51Z</dcterms:modified>
</cp:coreProperties>
</file>